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94" r:id="rId2"/>
    <p:sldId id="260" r:id="rId3"/>
    <p:sldId id="261" r:id="rId4"/>
    <p:sldId id="295" r:id="rId5"/>
    <p:sldId id="296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64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1" r:id="rId24"/>
    <p:sldId id="285" r:id="rId25"/>
    <p:sldId id="286" r:id="rId26"/>
    <p:sldId id="287" r:id="rId27"/>
    <p:sldId id="288" r:id="rId28"/>
    <p:sldId id="289" r:id="rId29"/>
    <p:sldId id="290" r:id="rId30"/>
    <p:sldId id="292" r:id="rId31"/>
  </p:sldIdLst>
  <p:sldSz cx="9144000" cy="6858000" type="screen4x3"/>
  <p:notesSz cx="7010400" cy="9296400"/>
  <p:custDataLst>
    <p:tags r:id="rId34"/>
  </p:custData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5">
          <p15:clr>
            <a:srgbClr val="A4A3A4"/>
          </p15:clr>
        </p15:guide>
        <p15:guide id="2" orient="horz" pos="1678">
          <p15:clr>
            <a:srgbClr val="A4A3A4"/>
          </p15:clr>
        </p15:guide>
        <p15:guide id="3" orient="horz" pos="2767">
          <p15:clr>
            <a:srgbClr val="A4A3A4"/>
          </p15:clr>
        </p15:guide>
        <p15:guide id="4" pos="4377">
          <p15:clr>
            <a:srgbClr val="A4A3A4"/>
          </p15:clr>
        </p15:guide>
        <p15:guide id="5" pos="3645">
          <p15:clr>
            <a:srgbClr val="A4A3A4"/>
          </p15:clr>
        </p15:guide>
        <p15:guide id="6" pos="7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23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61"/>
    <p:restoredTop sz="95693" autoAdjust="0"/>
  </p:normalViewPr>
  <p:slideViewPr>
    <p:cSldViewPr snapToGrid="0" snapToObjects="1">
      <p:cViewPr varScale="1">
        <p:scale>
          <a:sx n="105" d="100"/>
          <a:sy n="105" d="100"/>
        </p:scale>
        <p:origin x="1428" y="102"/>
      </p:cViewPr>
      <p:guideLst>
        <p:guide orient="horz" pos="1345"/>
        <p:guide orient="horz" pos="1678"/>
        <p:guide orient="horz" pos="2767"/>
        <p:guide pos="4377"/>
        <p:guide pos="3645"/>
        <p:guide pos="72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rebuchet MS" pitchFamily="34" charset="0"/>
              </a:defRPr>
            </a:lvl1pPr>
          </a:lstStyle>
          <a:p>
            <a:endParaRPr lang="en-US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rebuchet MS" pitchFamily="34" charset="0"/>
              </a:defRPr>
            </a:lvl1pPr>
          </a:lstStyle>
          <a:p>
            <a:fld id="{892F1647-EAFF-4118-85E9-B1B767575272}" type="datetimeFigureOut">
              <a:rPr lang="en-US"/>
              <a:pPr/>
              <a:t>8/21/2023</a:t>
            </a:fld>
            <a:endParaRPr lang="en-US"/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rebuchet MS" pitchFamily="34" charset="0"/>
              </a:defRPr>
            </a:lvl1pPr>
          </a:lstStyle>
          <a:p>
            <a:endParaRPr lang="en-US"/>
          </a:p>
        </p:txBody>
      </p:sp>
      <p:sp>
        <p:nvSpPr>
          <p:cNvPr id="880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rebuchet MS" pitchFamily="34" charset="0"/>
              </a:defRPr>
            </a:lvl1pPr>
          </a:lstStyle>
          <a:p>
            <a:fld id="{7A07C425-E2F9-4719-AFF5-BFAAF9765DA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4277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gif>
</file>

<file path=ppt/media/image16.png>
</file>

<file path=ppt/media/image17.gif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04D291A5-D85B-4A57-AF34-44C9553A0A33}" type="datetimeFigureOut">
              <a:rPr lang="en-US"/>
              <a:pPr>
                <a:defRPr/>
              </a:pPr>
              <a:t>8/21/2023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3C5CCB47-A529-4479-B788-A2E3EFAEC5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11573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llanovau.com/resources/six-sigma/tollgates-of-six-sigma-project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9oWnnbtkOo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ix_Sigma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FD455373-6DA2-4EAA-A623-78909B09CDB1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2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/>
              <a:t>Ask the class</a:t>
            </a: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62EA9379-6C89-49EA-A098-E999CB9B700F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D8F07367-EC59-49E4-84A0-2F51E1F1E479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81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/>
              <a:t>Ask the class</a:t>
            </a:r>
          </a:p>
        </p:txBody>
      </p:sp>
      <p:sp>
        <p:nvSpPr>
          <p:cNvPr id="348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F60677CB-ADCE-4FFF-BE0E-285402CF5972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/>
              <a:t>Ask the class</a:t>
            </a:r>
          </a:p>
        </p:txBody>
      </p:sp>
      <p:sp>
        <p:nvSpPr>
          <p:cNvPr id="225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DD6B640-E378-4351-9795-12417989D7E6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686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3686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1A5BBD9-0EEF-4629-8F24-2A86414C11FE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 In</a:t>
            </a:r>
            <a:r>
              <a:rPr lang="en-US" baseline="0" dirty="0"/>
              <a:t> your organization or industry, some of the items listed here under ‘define’, ‘measure’, ‘analyze’ may be placed in different stages of DMAIC. For example, </a:t>
            </a:r>
            <a:r>
              <a:rPr lang="en-CA" sz="1200" baseline="0" dirty="0"/>
              <a:t>according to the </a:t>
            </a:r>
            <a:r>
              <a:rPr lang="en-CA" sz="1200" dirty="0"/>
              <a:t>2015 ASQ Six Sigma BOK,</a:t>
            </a:r>
            <a:r>
              <a:rPr lang="en-CA" sz="1200" baseline="0" dirty="0"/>
              <a:t> p</a:t>
            </a:r>
            <a:r>
              <a:rPr lang="en-CA" sz="1200" dirty="0"/>
              <a:t>rocess mapping occurs in Measure phase</a:t>
            </a:r>
            <a:r>
              <a:rPr lang="en-CA" sz="1200" baseline="0" dirty="0"/>
              <a:t> and</a:t>
            </a:r>
            <a:r>
              <a:rPr lang="en-CA" sz="1200" dirty="0"/>
              <a:t> waste identification occurs in Analyse phase.</a:t>
            </a:r>
          </a:p>
          <a:p>
            <a:pPr>
              <a:spcBef>
                <a:spcPct val="0"/>
              </a:spcBef>
            </a:pPr>
            <a:endParaRPr lang="en-US" dirty="0"/>
          </a:p>
          <a:p>
            <a:pPr>
              <a:spcBef>
                <a:spcPct val="0"/>
              </a:spcBef>
            </a:pPr>
            <a:r>
              <a:rPr lang="en-US" dirty="0"/>
              <a:t>CTQ = Critical to quality = similar to acceptance criteria (what are the success criteria for this improvement project – </a:t>
            </a:r>
            <a:r>
              <a:rPr lang="en-US" dirty="0" err="1"/>
              <a:t>eg</a:t>
            </a:r>
            <a:r>
              <a:rPr lang="en-US" dirty="0"/>
              <a:t> performance requirements, specification limits)</a:t>
            </a:r>
          </a:p>
          <a:p>
            <a:pPr>
              <a:spcBef>
                <a:spcPct val="0"/>
              </a:spcBef>
            </a:pPr>
            <a:r>
              <a:rPr lang="en-US" dirty="0"/>
              <a:t>Toll Gates = A SIPOC diagram is a tool used by a team to identify all relevant elements of a process improvement project before work begins.</a:t>
            </a:r>
          </a:p>
          <a:p>
            <a:pPr>
              <a:spcBef>
                <a:spcPct val="0"/>
              </a:spcBef>
            </a:pPr>
            <a:r>
              <a:rPr lang="en-US" dirty="0"/>
              <a:t>Toll Gates = What are the “go/no-go” decision-stages in the Six Sigma project? (e.g., see </a:t>
            </a:r>
            <a:r>
              <a:rPr lang="en-US" dirty="0">
                <a:hlinkClick r:id="rId3"/>
              </a:rPr>
              <a:t>What Are The 15 Tollgates of a Successful Six Sigma Project? (villanovau.com)</a:t>
            </a:r>
            <a:r>
              <a:rPr lang="en-US" dirty="0"/>
              <a:t> ). [For this course, we can also define toll gates as they relate to the process being improved.   For example, are there points in the process where the process progresses to a next major stage, where potential problems might terminate the process?]</a:t>
            </a:r>
          </a:p>
          <a:p>
            <a:pPr>
              <a:spcBef>
                <a:spcPct val="0"/>
              </a:spcBef>
            </a:pPr>
            <a:r>
              <a:rPr lang="en-US" dirty="0"/>
              <a:t>SIPOC = Suppliers, Inputs, Process, outputs, Customers </a:t>
            </a:r>
            <a:r>
              <a:rPr lang="en-US" dirty="0" err="1"/>
              <a:t>Rqmt’s</a:t>
            </a:r>
            <a:r>
              <a:rPr lang="en-US" dirty="0"/>
              <a:t> (see following slides)</a:t>
            </a:r>
          </a:p>
          <a:p>
            <a:pPr>
              <a:spcBef>
                <a:spcPct val="0"/>
              </a:spcBef>
            </a:pPr>
            <a:r>
              <a:rPr lang="en-US" dirty="0"/>
              <a:t>Touch time = Are there any parts of the process where there is idle time? We want to understand how much time in a process is spent where the product is being manipulated/created versus slack time. Too much slack time might imply process inefficiencies.</a:t>
            </a:r>
          </a:p>
          <a:p>
            <a:pPr>
              <a:spcBef>
                <a:spcPct val="0"/>
              </a:spcBef>
            </a:pPr>
            <a:r>
              <a:rPr lang="en-US" dirty="0"/>
              <a:t>Turn around time = The entire cycle time for the process, from start to finish</a:t>
            </a:r>
          </a:p>
          <a:p>
            <a:pPr>
              <a:spcBef>
                <a:spcPct val="0"/>
              </a:spcBef>
            </a:pPr>
            <a:r>
              <a:rPr lang="en-US" dirty="0"/>
              <a:t>Pilot = Rolling out implementation for a limited period of time, or to limited locations, to test the implementation of the solution (to make sure the solution is working).</a:t>
            </a:r>
          </a:p>
        </p:txBody>
      </p:sp>
      <p:sp>
        <p:nvSpPr>
          <p:cNvPr id="389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D7084D4A-33B2-4DC1-8B95-F8EFE19C0AB3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/>
          </a:p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 per the ASQ 2015 Six Sigma BOK, the SIPOC is created in Measure phase. Not Define. So check to determine the norms for your organization/industry to clarify the placement of each activity in each stage of the DMAIC process…</a:t>
            </a:r>
          </a:p>
          <a:p>
            <a:pPr>
              <a:spcBef>
                <a:spcPct val="0"/>
              </a:spcBef>
            </a:pPr>
            <a:endParaRPr lang="en-US" dirty="0"/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FC10803E-7E3B-4DB8-9B23-B9371CFFFE61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01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/>
          </a:p>
        </p:txBody>
      </p:sp>
      <p:sp>
        <p:nvSpPr>
          <p:cNvPr id="430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6D1B084F-95E2-4E01-BCB4-A801B3103F0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05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dirty="0"/>
              <a:t>https://www.edrawsoft.com/howto/sipoc-how.png</a:t>
            </a:r>
          </a:p>
        </p:txBody>
      </p:sp>
      <p:sp>
        <p:nvSpPr>
          <p:cNvPr id="450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BDFB918-C9E5-4076-9EA6-0A0006EA7F1C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710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31774">
              <a:spcBef>
                <a:spcPct val="0"/>
              </a:spcBef>
            </a:pPr>
            <a:r>
              <a:rPr lang="en-US"/>
              <a:t>Source: http://en.wikipedia.org/wiki/SIPOC</a:t>
            </a:r>
          </a:p>
          <a:p>
            <a:pPr defTabSz="931774">
              <a:spcBef>
                <a:spcPct val="0"/>
              </a:spcBef>
            </a:pPr>
            <a:endParaRPr lang="en-US"/>
          </a:p>
        </p:txBody>
      </p:sp>
      <p:sp>
        <p:nvSpPr>
          <p:cNvPr id="4710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5F1D227F-E840-46B6-A0F5-B9385299F7D3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562023F-FB94-4DB7-98A0-B0F1FC942C55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91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31774">
              <a:spcBef>
                <a:spcPct val="0"/>
              </a:spcBef>
            </a:pPr>
            <a:r>
              <a:rPr lang="en-US"/>
              <a:t>Source: http://www.six-sigma-material.com/SIPOC.html</a:t>
            </a:r>
          </a:p>
          <a:p>
            <a:pPr defTabSz="931774">
              <a:spcBef>
                <a:spcPct val="0"/>
              </a:spcBef>
            </a:pPr>
            <a:endParaRPr lang="en-US"/>
          </a:p>
        </p:txBody>
      </p:sp>
      <p:sp>
        <p:nvSpPr>
          <p:cNvPr id="491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78DD09E5-E3F8-4EDC-B987-C8AC10D02BB0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SIPOC Diagram explained (with example) - YouTube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5CCB47-A529-4479-B788-A2E3EFAEC5A6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1522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529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/>
              <a:t>Using the DMAIC Methodology map out this process </a:t>
            </a:r>
          </a:p>
        </p:txBody>
      </p:sp>
      <p:sp>
        <p:nvSpPr>
          <p:cNvPr id="552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EC924DF-7B88-4CA3-BDEF-53687A53BCD3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4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614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543BE559-F065-4DC3-9D84-D6FAF1A65A3C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/>
          </a:p>
        </p:txBody>
      </p:sp>
      <p:sp>
        <p:nvSpPr>
          <p:cNvPr id="6349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B8C6221-72F2-4697-ABA7-A15E11A0A550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553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/>
              <a:t>Using the DMAIC Methodology map out this process </a:t>
            </a:r>
          </a:p>
        </p:txBody>
      </p:sp>
      <p:sp>
        <p:nvSpPr>
          <p:cNvPr id="655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E0CDF7AD-87AB-4F7D-A59F-9B85BB4B3F26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75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675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E6CDD043-CA97-45A5-8BF2-40567FEBD025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6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696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5AA40B49-AFED-4508-823B-4B4DB7D62FFB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68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/>
              <a:t>Using the DMAIC Methodology map out this process </a:t>
            </a:r>
          </a:p>
        </p:txBody>
      </p:sp>
      <p:sp>
        <p:nvSpPr>
          <p:cNvPr id="716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D86C0B34-2B76-4768-AFDD-14F34AA9BDFE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57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/>
              <a:t>Group project</a:t>
            </a:r>
          </a:p>
        </p:txBody>
      </p:sp>
      <p:sp>
        <p:nvSpPr>
          <p:cNvPr id="7577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76CDD38-6B98-458E-A695-30BF7F13F2E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13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91140" name="Slide Number Placeholder 3"/>
          <p:cNvSpPr txBox="1">
            <a:spLocks noGrp="1"/>
          </p:cNvSpPr>
          <p:nvPr/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/>
            <a:fld id="{30A521A8-5659-4AA8-BDFB-172614B7246A}" type="slidenum">
              <a:rPr lang="en-US" sz="1200">
                <a:latin typeface="Calibri" pitchFamily="34" charset="0"/>
              </a:rPr>
              <a:pPr algn="r"/>
              <a:t>4</a:t>
            </a:fld>
            <a:endParaRPr lang="en-US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18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93188" name="Slide Number Placeholder 3"/>
          <p:cNvSpPr txBox="1">
            <a:spLocks noGrp="1"/>
          </p:cNvSpPr>
          <p:nvPr/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/>
            <a:fld id="{8E1D8FB0-9E12-4CB8-9EC0-B33736AF919C}" type="slidenum">
              <a:rPr lang="en-US" sz="1200">
                <a:latin typeface="Calibri" pitchFamily="34" charset="0"/>
              </a:rPr>
              <a:pPr algn="r"/>
              <a:t>5</a:t>
            </a:fld>
            <a:endParaRPr lang="en-US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/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986737C-280A-476B-A1AA-C41CDDAD87C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Note about these diagrams: </a:t>
            </a:r>
            <a:r>
              <a:rPr lang="en-CA" sz="1200" dirty="0"/>
              <a:t>Technically, the diagrams are incorrect. Yes, a process is considered in control if all outputs fall within ± 6</a:t>
            </a:r>
            <a:r>
              <a:rPr lang="el-GR" sz="1200" dirty="0"/>
              <a:t>σ</a:t>
            </a:r>
            <a:r>
              <a:rPr lang="en-CA" sz="1200" dirty="0"/>
              <a:t> of the mean </a:t>
            </a:r>
            <a:r>
              <a:rPr lang="el-GR" sz="1200" dirty="0"/>
              <a:t>μ</a:t>
            </a:r>
            <a:r>
              <a:rPr lang="en-CA" sz="1200" dirty="0"/>
              <a:t>. However, the mean may shift up to 1.5 </a:t>
            </a:r>
            <a:r>
              <a:rPr lang="el-GR" sz="1200" dirty="0"/>
              <a:t>σ</a:t>
            </a:r>
            <a:r>
              <a:rPr lang="en-CA" sz="1200" dirty="0"/>
              <a:t> and the process is still deemed “in control”. Therefore, “out of control” outputs are actually &gt;+ 4.5 </a:t>
            </a:r>
            <a:r>
              <a:rPr lang="el-GR" sz="1200" dirty="0"/>
              <a:t>σ</a:t>
            </a:r>
            <a:r>
              <a:rPr lang="en-CA" sz="1200" dirty="0"/>
              <a:t>, OR &lt; – 4.5</a:t>
            </a:r>
            <a:r>
              <a:rPr lang="el-GR" sz="1200" dirty="0"/>
              <a:t>σ</a:t>
            </a:r>
            <a:r>
              <a:rPr lang="en-CA" sz="1200" dirty="0"/>
              <a:t> from the mean. According to the one-tailed Normal distribution, the ‘out of control’ elements are 3.4 ppm.  </a:t>
            </a:r>
          </a:p>
          <a:p>
            <a:r>
              <a:rPr lang="en-CA" sz="1200" dirty="0"/>
              <a:t>June 7, 2017 </a:t>
            </a:r>
            <a:r>
              <a:rPr lang="en-CA" sz="1200" dirty="0">
                <a:hlinkClick r:id="rId3"/>
              </a:rPr>
              <a:t>https://en.wikipedia.org/wiki/Six_Sigma</a:t>
            </a:r>
            <a:r>
              <a:rPr lang="en-CA" sz="1200" dirty="0"/>
              <a:t> has the best explanation. </a:t>
            </a:r>
          </a:p>
          <a:p>
            <a:pPr>
              <a:spcBef>
                <a:spcPct val="0"/>
              </a:spcBef>
            </a:pPr>
            <a:endParaRPr lang="en-US" dirty="0"/>
          </a:p>
          <a:p>
            <a:pPr>
              <a:spcBef>
                <a:spcPct val="0"/>
              </a:spcBef>
            </a:pPr>
            <a:endParaRPr lang="en-US" dirty="0"/>
          </a:p>
          <a:p>
            <a:pPr>
              <a:spcBef>
                <a:spcPct val="0"/>
              </a:spcBef>
            </a:pPr>
            <a:r>
              <a:rPr lang="en-US" dirty="0"/>
              <a:t>Sources:</a:t>
            </a:r>
          </a:p>
          <a:p>
            <a:pPr>
              <a:spcBef>
                <a:spcPct val="0"/>
              </a:spcBef>
            </a:pPr>
            <a:r>
              <a:rPr lang="en-US" dirty="0"/>
              <a:t>https://www.google.ca/search?q=six+sigma&amp;source=lnms&amp;tbm=isch&amp;sa=X&amp;ved=0CAcQ_AUoAWoVChMI2ZCPi_-ZyQIVyqseCh2f0gQz&amp;biw=1680&amp;bih=953#tbm=isch&amp;q=six+sigma+chart&amp;imgrc=ZuENS_1ryRxe3M%3A</a:t>
            </a:r>
          </a:p>
          <a:p>
            <a:pPr>
              <a:spcBef>
                <a:spcPct val="0"/>
              </a:spcBef>
            </a:pPr>
            <a:endParaRPr lang="en-US" dirty="0"/>
          </a:p>
          <a:p>
            <a:pPr>
              <a:spcBef>
                <a:spcPct val="0"/>
              </a:spcBef>
            </a:pPr>
            <a:r>
              <a:rPr lang="en-US" dirty="0"/>
              <a:t>https://www.google.ca/search?q=six+sigma&amp;source=lnms&amp;tbm=isch&amp;sa=X&amp;ved=0CAcQ_AUoAWoVChMI2ZCPi_-ZyQIVyqseCh2f0gQz&amp;biw=1680&amp;bih=953#tbm=isch&amp;q=six+sigma+chart&amp;imgrc=3wBGbUm2bcW8HM%3A</a:t>
            </a:r>
          </a:p>
          <a:p>
            <a:pPr>
              <a:spcBef>
                <a:spcPct val="0"/>
              </a:spcBef>
            </a:pPr>
            <a:endParaRPr lang="en-US" dirty="0"/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66578D97-0315-4B5D-A932-F07B1B35EA2F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/>
              <a:t>Source: https://www.google.ca/search?q=handmade+pretzels&amp;tbm=isch&amp;tbo=u&amp;source=univ&amp;sa=X&amp;ved=0CDgQsARqFQoTCMzAyJWAmskCFUIcPgod15YO1g&amp;biw=1680&amp;bih=953#tbm=isch&amp;q=pretzel+making+machine&amp;imgrc=faZwC9mVXuCL2M%3A</a:t>
            </a:r>
          </a:p>
          <a:p>
            <a:pPr>
              <a:spcBef>
                <a:spcPct val="0"/>
              </a:spcBef>
            </a:pPr>
            <a:endParaRPr lang="en-US"/>
          </a:p>
          <a:p>
            <a:pPr>
              <a:spcBef>
                <a:spcPct val="0"/>
              </a:spcBef>
            </a:pPr>
            <a:r>
              <a:rPr lang="en-US"/>
              <a:t>https://www.google.ca/search?q=handmade+pretzels&amp;tbm=isch&amp;tbo=u&amp;source=univ&amp;sa=X&amp;ved=0CDgQsARqFQoTCMzAyJWAmskCFUIcPgod15YO1g&amp;biw=1680&amp;bih=953#tbm=isch&amp;q=pretzel+making+machine&amp;imgrc=2hkxQ1BR2HhicM%3A</a:t>
            </a:r>
          </a:p>
        </p:txBody>
      </p:sp>
      <p:sp>
        <p:nvSpPr>
          <p:cNvPr id="2457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F52367-AFBE-43ED-84FF-5DA3D2F2B417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/>
          </a:p>
        </p:txBody>
      </p:sp>
      <p:sp>
        <p:nvSpPr>
          <p:cNvPr id="2662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212C948-7B0D-4C43-8CF8-E5E66F5EB023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/>
          </a:p>
        </p:txBody>
      </p:sp>
      <p:sp>
        <p:nvSpPr>
          <p:cNvPr id="2867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55518BE-283C-4087-AA81-7BA57BDD0AC6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203015" y="1316256"/>
            <a:ext cx="6318000" cy="2281314"/>
          </a:xfrm>
          <a:prstGeom prst="rect">
            <a:avLst/>
          </a:prstGeom>
        </p:spPr>
        <p:txBody>
          <a:bodyPr lIns="0" anchor="b"/>
          <a:lstStyle>
            <a:lvl1pPr algn="l">
              <a:lnSpc>
                <a:spcPts val="4500"/>
              </a:lnSpc>
              <a:defRPr sz="5000" b="1" i="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192066" y="3776712"/>
            <a:ext cx="6404289" cy="1566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3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r Tab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203015" y="1316256"/>
            <a:ext cx="6318000" cy="2281314"/>
          </a:xfrm>
          <a:prstGeom prst="rect">
            <a:avLst/>
          </a:prstGeom>
        </p:spPr>
        <p:txBody>
          <a:bodyPr lIns="0" anchor="b"/>
          <a:lstStyle>
            <a:lvl1pPr algn="l">
              <a:lnSpc>
                <a:spcPts val="4500"/>
              </a:lnSpc>
              <a:defRPr sz="5000" b="1" i="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90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 descr="bottom_bar.png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0" y="5530850"/>
            <a:ext cx="9144000" cy="1327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9902" y="690432"/>
            <a:ext cx="7603399" cy="628953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19901" y="1571647"/>
            <a:ext cx="7603399" cy="2901306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90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6" descr="photo-mask.png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9237663" y="29210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" descr="bottom_bar.png"/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0" y="5530850"/>
            <a:ext cx="9144000" cy="1327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5180098" y="150"/>
            <a:ext cx="3963902" cy="6857849"/>
          </a:xfrm>
          <a:custGeom>
            <a:avLst/>
            <a:gdLst>
              <a:gd name="connsiteX0" fmla="*/ 0 w 4065050"/>
              <a:gd name="connsiteY0" fmla="*/ 0 h 6857849"/>
              <a:gd name="connsiteX1" fmla="*/ 4065050 w 4065050"/>
              <a:gd name="connsiteY1" fmla="*/ 0 h 6857849"/>
              <a:gd name="connsiteX2" fmla="*/ 4065050 w 4065050"/>
              <a:gd name="connsiteY2" fmla="*/ 6857849 h 6857849"/>
              <a:gd name="connsiteX3" fmla="*/ 0 w 4065050"/>
              <a:gd name="connsiteY3" fmla="*/ 6857849 h 6857849"/>
              <a:gd name="connsiteX4" fmla="*/ 0 w 4065050"/>
              <a:gd name="connsiteY4" fmla="*/ 0 h 6857849"/>
              <a:gd name="connsiteX0" fmla="*/ 0 w 4065050"/>
              <a:gd name="connsiteY0" fmla="*/ 0 h 6857849"/>
              <a:gd name="connsiteX1" fmla="*/ 4065050 w 4065050"/>
              <a:gd name="connsiteY1" fmla="*/ 0 h 6857849"/>
              <a:gd name="connsiteX2" fmla="*/ 4065050 w 4065050"/>
              <a:gd name="connsiteY2" fmla="*/ 6857849 h 6857849"/>
              <a:gd name="connsiteX3" fmla="*/ 1640835 w 4065050"/>
              <a:gd name="connsiteY3" fmla="*/ 6857849 h 6857849"/>
              <a:gd name="connsiteX4" fmla="*/ 0 w 4065050"/>
              <a:gd name="connsiteY4" fmla="*/ 0 h 6857849"/>
              <a:gd name="connsiteX0" fmla="*/ 0 w 3963902"/>
              <a:gd name="connsiteY0" fmla="*/ 0 h 6857849"/>
              <a:gd name="connsiteX1" fmla="*/ 3963902 w 3963902"/>
              <a:gd name="connsiteY1" fmla="*/ 0 h 6857849"/>
              <a:gd name="connsiteX2" fmla="*/ 3963902 w 3963902"/>
              <a:gd name="connsiteY2" fmla="*/ 6857849 h 6857849"/>
              <a:gd name="connsiteX3" fmla="*/ 1539687 w 3963902"/>
              <a:gd name="connsiteY3" fmla="*/ 6857849 h 6857849"/>
              <a:gd name="connsiteX4" fmla="*/ 0 w 3963902"/>
              <a:gd name="connsiteY4" fmla="*/ 0 h 6857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3902" h="6857849">
                <a:moveTo>
                  <a:pt x="0" y="0"/>
                </a:moveTo>
                <a:lnTo>
                  <a:pt x="3963902" y="0"/>
                </a:lnTo>
                <a:lnTo>
                  <a:pt x="3963902" y="6857849"/>
                </a:lnTo>
                <a:lnTo>
                  <a:pt x="1539687" y="6857849"/>
                </a:lnTo>
                <a:lnTo>
                  <a:pt x="0" y="0"/>
                </a:lnTo>
                <a:close/>
              </a:path>
            </a:pathLst>
          </a:custGeom>
        </p:spPr>
        <p:txBody>
          <a:bodyPr vert="horz"/>
          <a:lstStyle/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46902" y="1035353"/>
            <a:ext cx="4236311" cy="1143000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146902" y="2430614"/>
            <a:ext cx="4236312" cy="2901306"/>
          </a:xfrm>
          <a:prstGeom prst="rect">
            <a:avLst/>
          </a:prstGeom>
        </p:spPr>
        <p:txBody>
          <a:bodyPr vert="horz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pag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Placeholder 10"/>
          <p:cNvSpPr txBox="1">
            <a:spLocks/>
          </p:cNvSpPr>
          <p:nvPr userDrawn="1"/>
        </p:nvSpPr>
        <p:spPr>
          <a:xfrm>
            <a:off x="1144588" y="6280150"/>
            <a:ext cx="4587875" cy="2524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CA" dirty="0" err="1"/>
              <a:t>fanshawec.ca</a:t>
            </a:r>
            <a:endParaRPr lang="en-CA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46902" y="1046302"/>
            <a:ext cx="6166108" cy="1439056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2800" b="1" i="0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146902" y="4215253"/>
            <a:ext cx="4587552" cy="169705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1146902" y="3963562"/>
            <a:ext cx="4587552" cy="251692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i="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 userDrawn="1"/>
        </p:nvSpPr>
        <p:spPr>
          <a:xfrm>
            <a:off x="1371600" y="2540000"/>
            <a:ext cx="6400800" cy="175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fontAlgn="auto"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lang="en-US" sz="40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804750"/>
            <a:ext cx="6400800" cy="175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000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D749FE02-1DF3-40B3-82D0-823B6A74853F}" type="datetimeFigureOut">
              <a:rPr lang="en-US"/>
              <a:pPr>
                <a:defRPr/>
              </a:pPr>
              <a:t>8/21/2023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F9401CE7-AED0-4552-911B-9C7AA348D6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74638"/>
            <a:ext cx="70866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363B6A90-53F9-4495-9815-1167A92C35F0}" type="datetimeFigureOut">
              <a:rPr lang="en-US"/>
              <a:pPr>
                <a:defRPr/>
              </a:pPr>
              <a:t>8/21/2023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9497C36D-F0C9-4184-A5EF-3A0032BD1F36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772400" cy="914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2038" y="1766888"/>
            <a:ext cx="7769225" cy="19796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2038" y="3898900"/>
            <a:ext cx="7769225" cy="1981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/>
              <a:t>1-</a:t>
            </a:r>
            <a:fld id="{3F9F5CFB-E909-40FC-9C05-95D06FBEBC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57" r:id="rId6"/>
    <p:sldLayoutId id="2147483663" r:id="rId7"/>
    <p:sldLayoutId id="2147483664" r:id="rId8"/>
    <p:sldLayoutId id="2147483665" r:id="rId9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pitchFamily="34" charset="0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pitchFamily="34" charset="0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pitchFamily="34" charset="0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pitchFamily="34" charset="0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9oWnnbtkOo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://www.google.ca/url?sa=i&amp;rct=j&amp;q=six+sigma&amp;source=images&amp;cd=&amp;cad=rja&amp;docid=UPspO6SD_eIhoM&amp;tbnid=TDQaMjkgwoCspM:&amp;ved=0CAUQjRw&amp;url=http://archian.wordpress.com/2011/09/01/marketing-six-sigma-vs-blue-ocean-strategy/&amp;ei=H_BWUYvdJZHyyAGkrYDIBA&amp;bvm=bv.44442042,d.aWc&amp;psig=AFQjCNHhbbo72eOpBJrjo9alHlQZ-UC3CQ&amp;ust=1364738455809514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xLWLcVrI_WE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canmedia.mheducation.ca/college/olcsupport/stevenson/5ce/videos/JIT_McDonalds_Style.mp4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tj8Saa1MbrI" TargetMode="External"/><Relationship Id="rId7" Type="http://schemas.openxmlformats.org/officeDocument/2006/relationships/hyperlink" Target="http://hamiaryan.blogspot.ca/2008/12/six-sigma-vs-pmbok-coalition.html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mymanagementguide.com/basics/six-sigma-project-management-definition-cycle-success-factors/" TargetMode="External"/><Relationship Id="rId5" Type="http://schemas.openxmlformats.org/officeDocument/2006/relationships/hyperlink" Target="https://canmedia.mheducation.ca/college/olcsupport/stevenson/5ce/videos/Six_Sigma_at_Caterpillar.mp4" TargetMode="External"/><Relationship Id="rId4" Type="http://schemas.openxmlformats.org/officeDocument/2006/relationships/hyperlink" Target="http://www.youtube.com/watch?v=wEBPVQ7W2wg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203325" y="1316038"/>
            <a:ext cx="6318250" cy="2281237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MGMT 6055</a:t>
            </a:r>
            <a:br>
              <a:rPr lang="en-US" dirty="0"/>
            </a:br>
            <a:r>
              <a:rPr lang="en-US" dirty="0"/>
              <a:t>Project Scope &amp; requirements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192213" y="3776663"/>
            <a:ext cx="6403975" cy="1566862"/>
          </a:xfrm>
        </p:spPr>
        <p:txBody>
          <a:bodyPr/>
          <a:lstStyle/>
          <a:p>
            <a:pPr fontAlgn="auto">
              <a:spcAft>
                <a:spcPts val="0"/>
              </a:spcAft>
              <a:buFont typeface="Arial"/>
              <a:buNone/>
              <a:defRPr/>
            </a:pPr>
            <a:r>
              <a:rPr lang="en-US" sz="2000" b="1" dirty="0"/>
              <a:t>Lawrence </a:t>
            </a:r>
            <a:r>
              <a:rPr lang="en-US" sz="2000" b="1" dirty="0" err="1"/>
              <a:t>Kinlin</a:t>
            </a:r>
            <a:r>
              <a:rPr lang="en-US" sz="2000" b="1" dirty="0"/>
              <a:t> School of Business</a:t>
            </a:r>
          </a:p>
          <a:p>
            <a:pPr fontAlgn="auto">
              <a:lnSpc>
                <a:spcPct val="90000"/>
              </a:lnSpc>
              <a:spcAft>
                <a:spcPts val="0"/>
              </a:spcAft>
              <a:buFont typeface="Arial"/>
              <a:buNone/>
              <a:defRPr/>
            </a:pPr>
            <a:r>
              <a:rPr lang="en-CA" sz="2000" b="1" dirty="0"/>
              <a:t>Module 10</a:t>
            </a:r>
            <a:endParaRPr lang="en-US" sz="20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138113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/>
              <a:t>And this is what you got…???</a:t>
            </a:r>
            <a:endParaRPr lang="en-CA" dirty="0"/>
          </a:p>
        </p:txBody>
      </p:sp>
      <p:sp>
        <p:nvSpPr>
          <p:cNvPr id="27650" name="Text Placeholder 12"/>
          <p:cNvSpPr>
            <a:spLocks noGrp="1"/>
          </p:cNvSpPr>
          <p:nvPr>
            <p:ph type="body" sz="quarter" idx="10"/>
          </p:nvPr>
        </p:nvSpPr>
        <p:spPr bwMode="auto">
          <a:xfrm>
            <a:off x="1019175" y="1571625"/>
            <a:ext cx="7604125" cy="2901950"/>
          </a:xfrm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Aft>
                <a:spcPct val="0"/>
              </a:spcAft>
              <a:buFont typeface="Arial" charset="0"/>
              <a:buNone/>
            </a:pPr>
            <a:endParaRPr lang="en-US"/>
          </a:p>
        </p:txBody>
      </p:sp>
      <p:pic>
        <p:nvPicPr>
          <p:cNvPr id="2052" name="Picture 4" descr="http://www.followmefoodie.com/wp-content/uploads/2012/01/Schwartzs-Montreal-Smoked-Meat-7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" y="1485900"/>
            <a:ext cx="3970338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5791200" y="1828800"/>
            <a:ext cx="2514600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3200">
                <a:latin typeface="Trebuchet MS" pitchFamily="34" charset="0"/>
              </a:rPr>
              <a:t>With a side of…</a:t>
            </a:r>
          </a:p>
        </p:txBody>
      </p:sp>
      <p:pic>
        <p:nvPicPr>
          <p:cNvPr id="2054" name="Picture 6" descr="http://3.bp.blogspot.com/_rKvAmdl5y-8/R_Oqpe6UcWI/AAAAAAAABAc/vkL6GW7gjf4/s400/poutine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34000" y="4000500"/>
            <a:ext cx="381000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654" name="TextBox 5"/>
          <p:cNvSpPr txBox="1">
            <a:spLocks noChangeArrowheads="1"/>
          </p:cNvSpPr>
          <p:nvPr/>
        </p:nvSpPr>
        <p:spPr bwMode="auto">
          <a:xfrm>
            <a:off x="457200" y="5257800"/>
            <a:ext cx="3429000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 b="1" i="1">
                <a:latin typeface="Trebuchet MS" pitchFamily="34" charset="0"/>
              </a:rPr>
              <a:t>Clearly, there are errors in this production process!</a:t>
            </a:r>
          </a:p>
        </p:txBody>
      </p:sp>
      <p:sp>
        <p:nvSpPr>
          <p:cNvPr id="4" name="Right Arrow 3"/>
          <p:cNvSpPr/>
          <p:nvPr/>
        </p:nvSpPr>
        <p:spPr>
          <a:xfrm rot="10800000">
            <a:off x="4953000" y="2133600"/>
            <a:ext cx="83820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/>
          </a:p>
        </p:txBody>
      </p:sp>
      <p:sp>
        <p:nvSpPr>
          <p:cNvPr id="8" name="Right Arrow 7"/>
          <p:cNvSpPr/>
          <p:nvPr/>
        </p:nvSpPr>
        <p:spPr>
          <a:xfrm rot="5400000">
            <a:off x="6243638" y="2903538"/>
            <a:ext cx="83820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ext Placeholder 8"/>
          <p:cNvSpPr>
            <a:spLocks noGrp="1"/>
          </p:cNvSpPr>
          <p:nvPr>
            <p:ph type="body" sz="quarter" idx="10"/>
          </p:nvPr>
        </p:nvSpPr>
        <p:spPr bwMode="auto">
          <a:xfrm>
            <a:off x="1146175" y="2439988"/>
            <a:ext cx="7604125" cy="2900362"/>
          </a:xfrm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Aft>
                <a:spcPct val="0"/>
              </a:spcAft>
              <a:buFont typeface="Arial" charset="0"/>
              <a:buNone/>
            </a:pPr>
            <a:r>
              <a:rPr lang="en-CA" sz="3200" b="1"/>
              <a:t>What are the implications of this mistake?</a:t>
            </a:r>
            <a:br>
              <a:rPr lang="en-CA" sz="3200" b="1"/>
            </a:br>
            <a:br>
              <a:rPr lang="en-CA" sz="3200" b="1"/>
            </a:br>
            <a:r>
              <a:rPr lang="en-CA" sz="3200" b="1"/>
              <a:t>How did this mistake happen?</a:t>
            </a:r>
            <a:endParaRPr lang="en-US" sz="3200"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163513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/>
              <a:t>What are the Implications?</a:t>
            </a:r>
            <a:endParaRPr lang="en-CA" dirty="0"/>
          </a:p>
        </p:txBody>
      </p:sp>
      <p:pic>
        <p:nvPicPr>
          <p:cNvPr id="31746" name="Picture 2" descr="http://maccheeky.com/blog/wp-content/uploads/angry-Homer-phone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0500" y="1905000"/>
            <a:ext cx="3200400" cy="311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3568700" y="1570038"/>
            <a:ext cx="4826000" cy="4154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>
                <a:latin typeface="Trebuchet MS" pitchFamily="34" charset="0"/>
              </a:rPr>
              <a:t>The customer doesn’t get what he/she wanted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>
                <a:latin typeface="Trebuchet MS" pitchFamily="34" charset="0"/>
              </a:rPr>
              <a:t>Customer may not purchase from your organization again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>
                <a:latin typeface="Trebuchet MS" pitchFamily="34" charset="0"/>
              </a:rPr>
              <a:t>Your reputation suffers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>
                <a:latin typeface="Trebuchet MS" pitchFamily="34" charset="0"/>
              </a:rPr>
              <a:t>Customer may spread ‘negative word of mouth’, resulting in future lost business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>
                <a:latin typeface="Trebuchet MS" pitchFamily="34" charset="0"/>
              </a:rPr>
              <a:t>The organization may have to give a refund ($) or may have to fix the order ($)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60325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/>
              <a:t>How Could This Have Happened?</a:t>
            </a:r>
            <a:endParaRPr lang="en-CA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7825" y="1600200"/>
            <a:ext cx="2133600" cy="2763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3128963" y="1371600"/>
            <a:ext cx="5634037" cy="43703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i="1" dirty="0">
                <a:latin typeface="+mn-lt"/>
              </a:rPr>
              <a:t>For example…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The customer wasn’t clear in communicating the order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The order-taker didn’t understand the customer due to…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	Language barriers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	Employee wasn’t familiar with menu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	Too much noise so couldn’t hear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The order-taker punched the incorrect buttons on the sales terminal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The kitchen didn’t receive the order correctly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The kitchen ran out of ingredients and made some substitutions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Etc.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214313" y="5741988"/>
            <a:ext cx="8701087" cy="954087"/>
          </a:xfrm>
          <a:prstGeom prst="rect">
            <a:avLst/>
          </a:prstGeom>
          <a:solidFill>
            <a:schemeClr val="bg1"/>
          </a:solidFill>
          <a:ln w="9525">
            <a:solidFill>
              <a:srgbClr val="C000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CA" sz="2800" b="1">
                <a:solidFill>
                  <a:srgbClr val="C00000"/>
                </a:solidFill>
                <a:latin typeface="Trebuchet MS" pitchFamily="34" charset="0"/>
              </a:rPr>
              <a:t>A six-sigma project can be implemented </a:t>
            </a:r>
            <a:br>
              <a:rPr lang="en-CA" sz="2800" b="1">
                <a:solidFill>
                  <a:srgbClr val="C00000"/>
                </a:solidFill>
                <a:latin typeface="Trebuchet MS" pitchFamily="34" charset="0"/>
              </a:rPr>
            </a:br>
            <a:r>
              <a:rPr lang="en-CA" sz="2800" b="1">
                <a:solidFill>
                  <a:srgbClr val="C00000"/>
                </a:solidFill>
                <a:latin typeface="Trebuchet MS" pitchFamily="34" charset="0"/>
              </a:rPr>
              <a:t>to make process improvements!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385763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/>
              <a:t>Six Sigma</a:t>
            </a:r>
            <a:endParaRPr lang="en-CA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8077200" cy="4191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 defTabSz="914400">
              <a:lnSpc>
                <a:spcPct val="80000"/>
              </a:lnSpc>
              <a:spcBef>
                <a:spcPct val="20000"/>
              </a:spcBef>
              <a:buFont typeface="Arial" charset="0"/>
              <a:buChar char="•"/>
            </a:pPr>
            <a:r>
              <a:rPr lang="en-US" sz="2700">
                <a:latin typeface="Trebuchet MS" pitchFamily="34" charset="0"/>
              </a:rPr>
              <a:t>Six Sigma is a problem-solving methodology</a:t>
            </a:r>
          </a:p>
          <a:p>
            <a:pPr marL="342900" indent="-342900" defTabSz="914400">
              <a:lnSpc>
                <a:spcPct val="80000"/>
              </a:lnSpc>
              <a:spcBef>
                <a:spcPct val="20000"/>
              </a:spcBef>
              <a:buFont typeface="Arial" charset="0"/>
              <a:buChar char="•"/>
            </a:pPr>
            <a:r>
              <a:rPr lang="en-US" sz="2700">
                <a:latin typeface="Trebuchet MS" pitchFamily="34" charset="0"/>
              </a:rPr>
              <a:t>The goal is to have zero defects in a product or process (this is not realistically possible, but it is the objective)</a:t>
            </a:r>
          </a:p>
          <a:p>
            <a:pPr marL="342900" indent="-342900" defTabSz="914400">
              <a:lnSpc>
                <a:spcPct val="80000"/>
              </a:lnSpc>
              <a:spcBef>
                <a:spcPct val="20000"/>
              </a:spcBef>
              <a:buFont typeface="Arial" charset="0"/>
              <a:buChar char="•"/>
            </a:pPr>
            <a:r>
              <a:rPr lang="en-US" sz="2700">
                <a:latin typeface="Trebuchet MS" pitchFamily="34" charset="0"/>
              </a:rPr>
              <a:t>This is a variation of project methodology, used for projects involving system performance improvement</a:t>
            </a:r>
          </a:p>
          <a:p>
            <a:pPr marL="342900" indent="-342900" defTabSz="914400"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endParaRPr lang="en-US" sz="2700">
              <a:latin typeface="Trebuchet MS" pitchFamily="34" charset="0"/>
            </a:endParaRPr>
          </a:p>
          <a:p>
            <a:pPr marL="342900" indent="-342900" defTabSz="914400">
              <a:lnSpc>
                <a:spcPct val="80000"/>
              </a:lnSpc>
              <a:spcBef>
                <a:spcPct val="20000"/>
              </a:spcBef>
              <a:buFont typeface="Arial" charset="0"/>
              <a:buChar char="•"/>
            </a:pPr>
            <a:endParaRPr lang="en-US" sz="2700">
              <a:latin typeface="Trebuchet MS" pitchFamily="34" charset="0"/>
            </a:endParaRPr>
          </a:p>
          <a:p>
            <a:pPr marL="342900" indent="-342900" defTabSz="914400">
              <a:lnSpc>
                <a:spcPct val="80000"/>
              </a:lnSpc>
              <a:spcBef>
                <a:spcPct val="20000"/>
              </a:spcBef>
              <a:buFont typeface="Arial" charset="0"/>
              <a:buChar char="•"/>
            </a:pPr>
            <a:endParaRPr lang="en-CA" sz="2700">
              <a:latin typeface="Trebuchet MS" pitchFamily="34" charset="0"/>
            </a:endParaRPr>
          </a:p>
          <a:p>
            <a:pPr marL="342900" indent="-342900" defTabSz="914400">
              <a:lnSpc>
                <a:spcPct val="80000"/>
              </a:lnSpc>
              <a:spcBef>
                <a:spcPct val="20000"/>
              </a:spcBef>
              <a:buFont typeface="Arial" charset="0"/>
              <a:buChar char="•"/>
            </a:pPr>
            <a:endParaRPr lang="en-CA" sz="2700">
              <a:latin typeface="Trebuchet MS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11113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/>
              <a:t>DMAIC Methodology</a:t>
            </a:r>
            <a:endParaRPr lang="en-CA" dirty="0"/>
          </a:p>
        </p:txBody>
      </p:sp>
      <p:pic>
        <p:nvPicPr>
          <p:cNvPr id="35842" name="Picture 2" descr="http://www.insyte-consulting.com/files/images/Six_Sigma_Diagrams/Six_Sigma_Phases-DMAIC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1447800"/>
            <a:ext cx="2971800" cy="298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843" name="TextBox 2"/>
          <p:cNvSpPr txBox="1">
            <a:spLocks noChangeArrowheads="1"/>
          </p:cNvSpPr>
          <p:nvPr/>
        </p:nvSpPr>
        <p:spPr bwMode="auto">
          <a:xfrm>
            <a:off x="3405188" y="1295400"/>
            <a:ext cx="5105400" cy="4740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>
                <a:latin typeface="Trebuchet MS" pitchFamily="34" charset="0"/>
              </a:rPr>
              <a:t>This is the principle methodology used in Six Sigma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>
                <a:latin typeface="Trebuchet MS" pitchFamily="34" charset="0"/>
              </a:rPr>
              <a:t>Pronounced “duh – MAY – ick”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>
                <a:latin typeface="Trebuchet MS" pitchFamily="34" charset="0"/>
              </a:rPr>
              <a:t>It is a cyclical methodology, representing </a:t>
            </a:r>
            <a:r>
              <a:rPr lang="en-US" sz="2400" i="1">
                <a:latin typeface="Trebuchet MS" pitchFamily="34" charset="0"/>
              </a:rPr>
              <a:t>continual</a:t>
            </a:r>
            <a:r>
              <a:rPr lang="en-US" sz="2400">
                <a:latin typeface="Trebuchet MS" pitchFamily="34" charset="0"/>
              </a:rPr>
              <a:t> improvement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>
                <a:latin typeface="Trebuchet MS" pitchFamily="34" charset="0"/>
              </a:rPr>
              <a:t>Elements: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>
                <a:latin typeface="Trebuchet MS" pitchFamily="34" charset="0"/>
              </a:rPr>
              <a:t>Define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>
                <a:latin typeface="Trebuchet MS" pitchFamily="34" charset="0"/>
              </a:rPr>
              <a:t>Measure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>
                <a:latin typeface="Trebuchet MS" pitchFamily="34" charset="0"/>
              </a:rPr>
              <a:t>Analyze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>
                <a:latin typeface="Trebuchet MS" pitchFamily="34" charset="0"/>
              </a:rPr>
              <a:t>Improve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>
                <a:latin typeface="Trebuchet MS" pitchFamily="34" charset="0"/>
              </a:rPr>
              <a:t>Control</a:t>
            </a:r>
          </a:p>
          <a:p>
            <a:pPr marL="285750" indent="-285750">
              <a:buFont typeface="Arial" charset="0"/>
              <a:buChar char="•"/>
            </a:pPr>
            <a:endParaRPr lang="en-US" sz="2400">
              <a:latin typeface="Trebuchet MS" pitchFamily="34" charset="0"/>
            </a:endParaRPr>
          </a:p>
        </p:txBody>
      </p:sp>
      <p:sp>
        <p:nvSpPr>
          <p:cNvPr id="35844" name="TextBox 3"/>
          <p:cNvSpPr txBox="1">
            <a:spLocks noChangeArrowheads="1"/>
          </p:cNvSpPr>
          <p:nvPr/>
        </p:nvSpPr>
        <p:spPr bwMode="auto">
          <a:xfrm>
            <a:off x="231775" y="5761038"/>
            <a:ext cx="6296025" cy="831850"/>
          </a:xfrm>
          <a:prstGeom prst="rect">
            <a:avLst/>
          </a:prstGeom>
          <a:solidFill>
            <a:schemeClr val="bg1"/>
          </a:solidFill>
          <a:ln w="9525">
            <a:solidFill>
              <a:srgbClr val="C000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>
                <a:latin typeface="Trebuchet MS" pitchFamily="34" charset="0"/>
              </a:rPr>
              <a:t>This methodology is used when you have an existing process that you want to improve.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9175" y="690563"/>
            <a:ext cx="7604125" cy="62865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/>
              <a:t>DMAIC Methodology</a:t>
            </a:r>
            <a:endParaRPr lang="en-CA" dirty="0"/>
          </a:p>
        </p:txBody>
      </p:sp>
      <p:sp>
        <p:nvSpPr>
          <p:cNvPr id="37890" name="Text Placeholder 9"/>
          <p:cNvSpPr>
            <a:spLocks noGrp="1"/>
          </p:cNvSpPr>
          <p:nvPr>
            <p:ph type="body" sz="quarter" idx="10"/>
          </p:nvPr>
        </p:nvSpPr>
        <p:spPr bwMode="auto">
          <a:xfrm>
            <a:off x="1019175" y="1571625"/>
            <a:ext cx="7604125" cy="2901950"/>
          </a:xfrm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Aft>
                <a:spcPct val="0"/>
              </a:spcAft>
              <a:buFont typeface="Arial" charset="0"/>
              <a:buNone/>
            </a:pPr>
            <a:endParaRPr lang="en-US"/>
          </a:p>
        </p:txBody>
      </p:sp>
      <p:pic>
        <p:nvPicPr>
          <p:cNvPr id="37891" name="Picture 2" descr="http://www.sigmax-e.com/wp-content/uploads/2010/08/Process-Improvement-DMAIC-methodology-slid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250" y="1295400"/>
            <a:ext cx="8980488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892" name="TextBox 2"/>
          <p:cNvSpPr txBox="1">
            <a:spLocks noChangeArrowheads="1"/>
          </p:cNvSpPr>
          <p:nvPr/>
        </p:nvSpPr>
        <p:spPr bwMode="auto">
          <a:xfrm>
            <a:off x="95250" y="6110288"/>
            <a:ext cx="5602288" cy="5222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latin typeface="Trebuchet MS" pitchFamily="34" charset="0"/>
              </a:rPr>
              <a:t>See “Notes” for this slide  for  explanations  (Notes View in PPT, which shows comments/notes below the PPT slide on your screen)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ADEE3E-2112-4C7A-9521-D316F779181E}"/>
              </a:ext>
            </a:extLst>
          </p:cNvPr>
          <p:cNvSpPr txBox="1"/>
          <p:nvPr/>
        </p:nvSpPr>
        <p:spPr>
          <a:xfrm rot="650771">
            <a:off x="7008269" y="241192"/>
            <a:ext cx="2024743" cy="646331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Important slide for Assignment 4!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19175" y="690563"/>
            <a:ext cx="7604125" cy="62865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u="sng" dirty="0"/>
              <a:t>D</a:t>
            </a:r>
            <a:r>
              <a:rPr lang="en-US" dirty="0"/>
              <a:t>MAIC: Define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1019175" y="1571625"/>
            <a:ext cx="7604125" cy="290195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Define problem, goals, and scope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Determine customer needs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Establish team and resources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Includes creation of SIPOC tables and process maps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endParaRPr lang="en-US" dirty="0"/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endParaRPr lang="en-US" dirty="0"/>
          </a:p>
          <a:p>
            <a:pPr indent="-285750">
              <a:defRPr/>
            </a:pPr>
            <a:r>
              <a:rPr lang="en-US" i="1" dirty="0"/>
              <a:t>What’s the problem? What do we want? What is the desired outcome?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454025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/>
              <a:t>Define: SIPOC</a:t>
            </a:r>
            <a:endParaRPr lang="en-CA" dirty="0"/>
          </a:p>
        </p:txBody>
      </p:sp>
      <p:sp>
        <p:nvSpPr>
          <p:cNvPr id="41986" name="Content Placeholder 2"/>
          <p:cNvSpPr txBox="1">
            <a:spLocks/>
          </p:cNvSpPr>
          <p:nvPr/>
        </p:nvSpPr>
        <p:spPr bwMode="auto">
          <a:xfrm>
            <a:off x="457200" y="1905000"/>
            <a:ext cx="822960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742950" lvl="1" indent="-28575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2800">
                <a:latin typeface="Trebuchet MS" pitchFamily="34" charset="0"/>
              </a:rPr>
              <a:t>Pronounced “SIGH-pock”</a:t>
            </a:r>
          </a:p>
          <a:p>
            <a:pPr marL="742950" lvl="1" indent="-28575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2800">
                <a:latin typeface="Trebuchet MS" pitchFamily="34" charset="0"/>
              </a:rPr>
              <a:t>A tool for summarizing inputs and outputs of a process in table form</a:t>
            </a:r>
          </a:p>
          <a:p>
            <a:pPr marL="742950" lvl="1" indent="-28575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2800">
                <a:latin typeface="Trebuchet MS" pitchFamily="34" charset="0"/>
              </a:rPr>
              <a:t>Identifies relevant elements of a process improvement project before work begins</a:t>
            </a:r>
          </a:p>
          <a:p>
            <a:pPr marL="742950" lvl="1" indent="-28575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2800">
                <a:latin typeface="Trebuchet MS" pitchFamily="34" charset="0"/>
              </a:rPr>
              <a:t>Suppliers, inputs, process, outputs, customers</a:t>
            </a:r>
            <a:endParaRPr lang="en-CA" sz="2800">
              <a:latin typeface="Trebuchet MS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Box 3"/>
          <p:cNvSpPr txBox="1">
            <a:spLocks noChangeArrowheads="1"/>
          </p:cNvSpPr>
          <p:nvPr/>
        </p:nvSpPr>
        <p:spPr bwMode="auto">
          <a:xfrm>
            <a:off x="152400" y="5867400"/>
            <a:ext cx="4660900" cy="646113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dirty="0">
                <a:latin typeface="Trebuchet MS" pitchFamily="34" charset="0"/>
              </a:rPr>
              <a:t>FYI: If you want to learn more about the SIPOC diagram, watch </a:t>
            </a:r>
            <a:r>
              <a:rPr lang="en-US" dirty="0">
                <a:latin typeface="Trebuchet MS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</a:t>
            </a:r>
            <a:r>
              <a:rPr lang="en-US" dirty="0">
                <a:latin typeface="Trebuchet MS" pitchFamily="34" charset="0"/>
              </a:rPr>
              <a:t> helpful video!</a:t>
            </a:r>
          </a:p>
        </p:txBody>
      </p:sp>
      <p:sp>
        <p:nvSpPr>
          <p:cNvPr id="44035" name="Title 1"/>
          <p:cNvSpPr txBox="1">
            <a:spLocks/>
          </p:cNvSpPr>
          <p:nvPr/>
        </p:nvSpPr>
        <p:spPr bwMode="auto">
          <a:xfrm>
            <a:off x="1574800" y="417513"/>
            <a:ext cx="7086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defTabSz="914400"/>
            <a:r>
              <a:rPr lang="en-CA" sz="4400" b="1">
                <a:latin typeface="Trebuchet MS" pitchFamily="34" charset="0"/>
              </a:rPr>
              <a:t>Define: SIPOC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6E6244-1F1D-448A-ADAA-1A040357A4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075" y="1228725"/>
            <a:ext cx="7943850" cy="44005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9175" y="690563"/>
            <a:ext cx="7604125" cy="62865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/>
              <a:t>Learning Objectives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1019175" y="1571625"/>
            <a:ext cx="7604125" cy="290195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CA" dirty="0"/>
              <a:t>Six Sigma projects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CA" dirty="0"/>
              <a:t>Intro to Six Sigma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CA" dirty="0"/>
              <a:t>DMAIC Methodology</a:t>
            </a:r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</p:txBody>
      </p:sp>
      <p:pic>
        <p:nvPicPr>
          <p:cNvPr id="14339" name="Picture 2" descr="http://archian.files.wordpress.com/2011/09/sixsigma.jpg">
            <a:hlinkClick r:id="rId2"/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5000" y="1481138"/>
            <a:ext cx="2895600" cy="2230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000" y="1514475"/>
            <a:ext cx="8286750" cy="184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ight Arrow 3"/>
          <p:cNvSpPr/>
          <p:nvPr/>
        </p:nvSpPr>
        <p:spPr>
          <a:xfrm rot="16200000">
            <a:off x="4310857" y="3242468"/>
            <a:ext cx="622300" cy="862013"/>
          </a:xfrm>
          <a:prstGeom prst="rightArrow">
            <a:avLst>
              <a:gd name="adj1" fmla="val 50000"/>
              <a:gd name="adj2" fmla="val 522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6083" name="TextBox 4"/>
          <p:cNvSpPr txBox="1">
            <a:spLocks noChangeArrowheads="1"/>
          </p:cNvSpPr>
          <p:nvPr/>
        </p:nvSpPr>
        <p:spPr bwMode="auto">
          <a:xfrm>
            <a:off x="1819275" y="4191000"/>
            <a:ext cx="5410200" cy="175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latin typeface="Trebuchet MS" pitchFamily="34" charset="0"/>
              </a:rPr>
              <a:t>To build a SIPOC chart: Start by identifying the key steps in the Process, </a:t>
            </a:r>
            <a:r>
              <a:rPr lang="en-US" i="1">
                <a:latin typeface="Trebuchet MS" pitchFamily="34" charset="0"/>
              </a:rPr>
              <a:t>then</a:t>
            </a:r>
            <a:r>
              <a:rPr lang="en-US">
                <a:latin typeface="Trebuchet MS" pitchFamily="34" charset="0"/>
              </a:rPr>
              <a:t> identify the Outputs of the process, </a:t>
            </a:r>
            <a:r>
              <a:rPr lang="en-US" i="1">
                <a:latin typeface="Trebuchet MS" pitchFamily="34" charset="0"/>
              </a:rPr>
              <a:t>then</a:t>
            </a:r>
            <a:r>
              <a:rPr lang="en-US">
                <a:latin typeface="Trebuchet MS" pitchFamily="34" charset="0"/>
              </a:rPr>
              <a:t> identify the Customers who will receive the outputs, </a:t>
            </a:r>
            <a:r>
              <a:rPr lang="en-US" i="1">
                <a:latin typeface="Trebuchet MS" pitchFamily="34" charset="0"/>
              </a:rPr>
              <a:t>then</a:t>
            </a:r>
            <a:r>
              <a:rPr lang="en-US">
                <a:latin typeface="Trebuchet MS" pitchFamily="34" charset="0"/>
              </a:rPr>
              <a:t> identify the Inputs required for the process to function properly, </a:t>
            </a:r>
            <a:r>
              <a:rPr lang="en-US" i="1">
                <a:latin typeface="Trebuchet MS" pitchFamily="34" charset="0"/>
              </a:rPr>
              <a:t>then</a:t>
            </a:r>
            <a:r>
              <a:rPr lang="en-US">
                <a:latin typeface="Trebuchet MS" pitchFamily="34" charset="0"/>
              </a:rPr>
              <a:t> identify the Suppliers of the inputs.</a:t>
            </a:r>
          </a:p>
        </p:txBody>
      </p:sp>
      <p:sp>
        <p:nvSpPr>
          <p:cNvPr id="46084" name="Title 1"/>
          <p:cNvSpPr txBox="1">
            <a:spLocks/>
          </p:cNvSpPr>
          <p:nvPr/>
        </p:nvSpPr>
        <p:spPr bwMode="auto">
          <a:xfrm>
            <a:off x="1574800" y="417513"/>
            <a:ext cx="7086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defTabSz="914400"/>
            <a:r>
              <a:rPr lang="en-CA" sz="4400" b="1">
                <a:latin typeface="Trebuchet MS" pitchFamily="34" charset="0"/>
              </a:rPr>
              <a:t>Another SIPOC Example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90800" y="414338"/>
            <a:ext cx="6324600" cy="6253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130" name="Title 1"/>
          <p:cNvSpPr txBox="1">
            <a:spLocks/>
          </p:cNvSpPr>
          <p:nvPr/>
        </p:nvSpPr>
        <p:spPr bwMode="auto">
          <a:xfrm>
            <a:off x="101600" y="1436688"/>
            <a:ext cx="2489200" cy="298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defTabSz="914400"/>
            <a:r>
              <a:rPr lang="en-CA" sz="4400">
                <a:latin typeface="Trebuchet MS" pitchFamily="34" charset="0"/>
              </a:rPr>
              <a:t>Another SIPOC Example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9175" y="528638"/>
            <a:ext cx="7604125" cy="62865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 dirty="0"/>
              <a:t>Another SIPOC Example</a:t>
            </a:r>
          </a:p>
        </p:txBody>
      </p:sp>
      <p:sp>
        <p:nvSpPr>
          <p:cNvPr id="50178" name="Text Placeholder 9"/>
          <p:cNvSpPr>
            <a:spLocks noGrp="1"/>
          </p:cNvSpPr>
          <p:nvPr>
            <p:ph type="body" sz="quarter" idx="10"/>
          </p:nvPr>
        </p:nvSpPr>
        <p:spPr bwMode="auto">
          <a:xfrm>
            <a:off x="1019175" y="1571625"/>
            <a:ext cx="7604125" cy="2901950"/>
          </a:xfrm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Aft>
                <a:spcPct val="0"/>
              </a:spcAft>
              <a:buFont typeface="Arial" charset="0"/>
              <a:buNone/>
            </a:pP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D3D4BB-AE57-4740-B0D4-DEAE61EFDE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5" r="-1"/>
          <a:stretch/>
        </p:blipFill>
        <p:spPr>
          <a:xfrm>
            <a:off x="261257" y="1509712"/>
            <a:ext cx="8758918" cy="383857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9175" y="690563"/>
            <a:ext cx="7604125" cy="62865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/>
              <a:t>Define: Process Map</a:t>
            </a:r>
            <a:endParaRPr lang="en-CA" dirty="0"/>
          </a:p>
        </p:txBody>
      </p:sp>
      <p:sp>
        <p:nvSpPr>
          <p:cNvPr id="54274" name="TextBox 2"/>
          <p:cNvSpPr txBox="1">
            <a:spLocks noChangeArrowheads="1"/>
          </p:cNvSpPr>
          <p:nvPr/>
        </p:nvSpPr>
        <p:spPr bwMode="auto">
          <a:xfrm>
            <a:off x="1143000" y="2209800"/>
            <a:ext cx="71628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latin typeface="Trebuchet MS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http://www.youtube.com/watch?v=xLWLcVrI_WE</a:t>
            </a:r>
            <a:r>
              <a:rPr lang="en-US">
                <a:latin typeface="Trebuchet MS" pitchFamily="34" charset="0"/>
              </a:rPr>
              <a:t> </a:t>
            </a:r>
          </a:p>
        </p:txBody>
      </p:sp>
      <p:sp>
        <p:nvSpPr>
          <p:cNvPr id="54275" name="TextBox 3"/>
          <p:cNvSpPr txBox="1">
            <a:spLocks noChangeArrowheads="1"/>
          </p:cNvSpPr>
          <p:nvPr/>
        </p:nvSpPr>
        <p:spPr bwMode="auto">
          <a:xfrm>
            <a:off x="457200" y="4724400"/>
            <a:ext cx="6172200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CA">
                <a:latin typeface="Trebuchet MS" pitchFamily="34" charset="0"/>
              </a:rPr>
              <a:t>FYI: You won’t be tested on this video for the final exam, but you can watch it to improve your understanding of process maps…</a:t>
            </a:r>
          </a:p>
        </p:txBody>
      </p:sp>
      <p:sp>
        <p:nvSpPr>
          <p:cNvPr id="5" name="Down Arrow 4"/>
          <p:cNvSpPr/>
          <p:nvPr/>
        </p:nvSpPr>
        <p:spPr>
          <a:xfrm rot="11085519">
            <a:off x="2514600" y="3352800"/>
            <a:ext cx="838200" cy="990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19175" y="690563"/>
            <a:ext cx="7604125" cy="62865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D</a:t>
            </a:r>
            <a:r>
              <a:rPr lang="en-US" u="sng" dirty="0"/>
              <a:t>M</a:t>
            </a:r>
            <a:r>
              <a:rPr lang="en-US" dirty="0"/>
              <a:t>AIC: Measure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1019175" y="1571625"/>
            <a:ext cx="7604125" cy="2901950"/>
          </a:xfrm>
        </p:spPr>
        <p:txBody>
          <a:bodyPr/>
          <a:lstStyle/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Create data collection plan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Document current process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Baseline current performance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Measure each step in the process with respect to time, success, quality, etc.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i="1" dirty="0"/>
              <a:t>Think hard about this! How do we quantify or measure results in each stage of the process?</a:t>
            </a:r>
            <a:endParaRPr lang="en-CA" i="1" dirty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268288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DM</a:t>
            </a:r>
            <a:r>
              <a:rPr lang="en-US" u="sng" dirty="0"/>
              <a:t>A</a:t>
            </a:r>
            <a:r>
              <a:rPr lang="en-US" dirty="0"/>
              <a:t>IC: Analyze</a:t>
            </a:r>
            <a:endParaRPr lang="en-CA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905000"/>
            <a:ext cx="8229600" cy="40386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dirty="0"/>
              <a:t>Benchmarking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Perform data analysis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Identify problems and root causes</a:t>
            </a:r>
          </a:p>
          <a:p>
            <a:pPr fontAlgn="auto">
              <a:spcAft>
                <a:spcPts val="0"/>
              </a:spcAft>
              <a:defRPr/>
            </a:pPr>
            <a:endParaRPr lang="en-US" dirty="0"/>
          </a:p>
          <a:p>
            <a:pPr marL="0" indent="0" algn="ctr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i="1" dirty="0"/>
              <a:t>Understanding the cause-effect of problems/inefficiencies. </a:t>
            </a:r>
            <a:br>
              <a:rPr lang="en-US" i="1" dirty="0"/>
            </a:br>
            <a:r>
              <a:rPr lang="en-US" i="1" dirty="0"/>
              <a:t>If you change an input, how is the output affected?</a:t>
            </a:r>
            <a:endParaRPr lang="en-CA" i="1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3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0" y="650875"/>
            <a:ext cx="2362200" cy="177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4514" name="TextBox 1"/>
          <p:cNvSpPr txBox="1">
            <a:spLocks noChangeArrowheads="1"/>
          </p:cNvSpPr>
          <p:nvPr/>
        </p:nvSpPr>
        <p:spPr bwMode="auto">
          <a:xfrm>
            <a:off x="3111500" y="1260475"/>
            <a:ext cx="5614988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latin typeface="Trebuchet MS" pitchFamily="34" charset="0"/>
              </a:rPr>
              <a:t>DEFINE:</a:t>
            </a:r>
          </a:p>
          <a:p>
            <a:r>
              <a:rPr lang="en-US" sz="2000">
                <a:latin typeface="Trebuchet MS" pitchFamily="34" charset="0"/>
              </a:rPr>
              <a:t>Describe each step in the process for a customer to order and receive this product from McDonalds</a:t>
            </a:r>
            <a:endParaRPr lang="en-US" sz="2400">
              <a:latin typeface="Trebuchet MS" pitchFamily="34" charset="0"/>
            </a:endParaRPr>
          </a:p>
        </p:txBody>
      </p:sp>
      <p:sp>
        <p:nvSpPr>
          <p:cNvPr id="64515" name="TextBox 3"/>
          <p:cNvSpPr txBox="1">
            <a:spLocks noChangeArrowheads="1"/>
          </p:cNvSpPr>
          <p:nvPr/>
        </p:nvSpPr>
        <p:spPr bwMode="auto">
          <a:xfrm>
            <a:off x="228600" y="2463800"/>
            <a:ext cx="8229600" cy="190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dirty="0">
                <a:latin typeface="Trebuchet MS" pitchFamily="34" charset="0"/>
              </a:rPr>
              <a:t>MEASURE:</a:t>
            </a:r>
          </a:p>
          <a:p>
            <a:r>
              <a:rPr lang="en-US" sz="2000" dirty="0">
                <a:latin typeface="Trebuchet MS" pitchFamily="34" charset="0"/>
              </a:rPr>
              <a:t>For each step in the process, identify ways that the effectiveness or success of the step can be measured (or assessed) – so that later in the DMAIC methodology, defects can be analyzed. In other words, how will you be able to identify whether or not a defect has occurred in this step?</a:t>
            </a:r>
          </a:p>
          <a:p>
            <a:endParaRPr lang="en-US" sz="2000" dirty="0">
              <a:latin typeface="Trebuchet MS" pitchFamily="34" charset="0"/>
            </a:endParaRPr>
          </a:p>
        </p:txBody>
      </p:sp>
      <p:sp>
        <p:nvSpPr>
          <p:cNvPr id="64516" name="TextBox 2"/>
          <p:cNvSpPr txBox="1">
            <a:spLocks noChangeArrowheads="1"/>
          </p:cNvSpPr>
          <p:nvPr/>
        </p:nvSpPr>
        <p:spPr bwMode="auto">
          <a:xfrm>
            <a:off x="3886200" y="441325"/>
            <a:ext cx="484028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Trebuchet MS" pitchFamily="34" charset="0"/>
              </a:rPr>
              <a:t>Activity: Process Improvement at McDonalds</a:t>
            </a:r>
          </a:p>
        </p:txBody>
      </p:sp>
      <p:sp>
        <p:nvSpPr>
          <p:cNvPr id="64517" name="TextBox 5"/>
          <p:cNvSpPr txBox="1">
            <a:spLocks noChangeArrowheads="1"/>
          </p:cNvSpPr>
          <p:nvPr/>
        </p:nvSpPr>
        <p:spPr bwMode="auto">
          <a:xfrm>
            <a:off x="228600" y="4371975"/>
            <a:ext cx="8229600" cy="132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 dirty="0">
                <a:latin typeface="Trebuchet MS" pitchFamily="34" charset="0"/>
              </a:rPr>
              <a:t>ANALYZE:</a:t>
            </a:r>
          </a:p>
          <a:p>
            <a:r>
              <a:rPr lang="en-US" sz="2000" dirty="0">
                <a:latin typeface="Trebuchet MS" pitchFamily="34" charset="0"/>
              </a:rPr>
              <a:t>Collect raw data and determine the performance of each step in the process. Analyze performance data – is it meeting the goals/expectations of the process?</a:t>
            </a:r>
            <a:endParaRPr lang="en-US" sz="2400" dirty="0">
              <a:latin typeface="Trebuchet MS" pitchFamily="34" charset="0"/>
            </a:endParaRPr>
          </a:p>
        </p:txBody>
      </p:sp>
      <p:sp>
        <p:nvSpPr>
          <p:cNvPr id="64518" name="TextBox 6"/>
          <p:cNvSpPr txBox="1">
            <a:spLocks noChangeArrowheads="1"/>
          </p:cNvSpPr>
          <p:nvPr/>
        </p:nvSpPr>
        <p:spPr bwMode="auto">
          <a:xfrm>
            <a:off x="228600" y="6051550"/>
            <a:ext cx="6791632" cy="369888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CA" dirty="0">
                <a:latin typeface="Trebuchet MS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Video: McDonalds Process Improvement</a:t>
            </a:r>
            <a:endParaRPr lang="en-CA" dirty="0">
              <a:latin typeface="Trebuchet MS" pitchFamily="34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523875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DMA</a:t>
            </a:r>
            <a:r>
              <a:rPr lang="en-US" u="sng" dirty="0"/>
              <a:t>I</a:t>
            </a:r>
            <a:r>
              <a:rPr lang="en-US" dirty="0"/>
              <a:t>C: Improve</a:t>
            </a:r>
            <a:endParaRPr lang="en-CA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57400"/>
            <a:ext cx="8229600" cy="40386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dirty="0"/>
              <a:t>Identify solutions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Perform risk assessment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Identify contingency plans, if something goes wrong with the implementation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Perform solution pilot  (How would you roll out the solution?)</a:t>
            </a:r>
          </a:p>
          <a:p>
            <a:pPr fontAlgn="auto">
              <a:spcAft>
                <a:spcPts val="0"/>
              </a:spcAft>
              <a:defRPr/>
            </a:pPr>
            <a:endParaRPr lang="en-US" dirty="0"/>
          </a:p>
          <a:p>
            <a:pPr marL="0" indent="0" algn="ctr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i="1" dirty="0"/>
              <a:t>Every process can be improved by controlling </a:t>
            </a:r>
            <a:br>
              <a:rPr lang="en-US" i="1" dirty="0"/>
            </a:br>
            <a:r>
              <a:rPr lang="en-US" i="1" dirty="0"/>
              <a:t>inputs to improve outputs</a:t>
            </a:r>
            <a:endParaRPr lang="en-CA" i="1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523875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DMAI</a:t>
            </a:r>
            <a:r>
              <a:rPr lang="en-US" u="sng" dirty="0"/>
              <a:t>C</a:t>
            </a:r>
            <a:r>
              <a:rPr lang="en-US" dirty="0"/>
              <a:t>: Control</a:t>
            </a:r>
            <a:endParaRPr lang="en-CA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57400"/>
            <a:ext cx="8229600" cy="40386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dirty="0"/>
              <a:t>Baseline pilot performance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Create procedures and documentation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Roll out solution to larger organization</a:t>
            </a:r>
          </a:p>
          <a:p>
            <a:pPr fontAlgn="auto">
              <a:spcAft>
                <a:spcPts val="0"/>
              </a:spcAft>
              <a:defRPr/>
            </a:pPr>
            <a:endParaRPr lang="en-US" sz="1800" dirty="0"/>
          </a:p>
          <a:p>
            <a:pPr marL="0" indent="0" algn="ctr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i="1" dirty="0"/>
              <a:t>When you have everything you need to get the outcome you want, how will you maintain/sustain that improvement?</a:t>
            </a:r>
            <a:endParaRPr lang="en-CA" i="1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57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400" y="1208088"/>
            <a:ext cx="2895600" cy="2171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0658" name="TextBox 3"/>
          <p:cNvSpPr txBox="1">
            <a:spLocks noChangeArrowheads="1"/>
          </p:cNvSpPr>
          <p:nvPr/>
        </p:nvSpPr>
        <p:spPr bwMode="auto">
          <a:xfrm>
            <a:off x="3275013" y="1804988"/>
            <a:ext cx="5451475" cy="203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latin typeface="Trebuchet MS" pitchFamily="34" charset="0"/>
              </a:rPr>
              <a:t>IMPROVE:</a:t>
            </a:r>
          </a:p>
          <a:p>
            <a:r>
              <a:rPr lang="en-US">
                <a:latin typeface="Trebuchet MS" pitchFamily="34" charset="0"/>
              </a:rPr>
              <a:t>Identify ways to improve the performance results in each step of the process. Consider inputs and processes – how can we improve outputs? What are the risks associated with implementation? Implement changes incrementally (pilot in select locations or for a limited time, to see if the improvement is effective)</a:t>
            </a:r>
            <a:endParaRPr lang="en-US" sz="2000">
              <a:latin typeface="Trebuchet MS" pitchFamily="34" charset="0"/>
            </a:endParaRPr>
          </a:p>
        </p:txBody>
      </p:sp>
      <p:sp>
        <p:nvSpPr>
          <p:cNvPr id="70659" name="TextBox 2"/>
          <p:cNvSpPr txBox="1">
            <a:spLocks noChangeArrowheads="1"/>
          </p:cNvSpPr>
          <p:nvPr/>
        </p:nvSpPr>
        <p:spPr bwMode="auto">
          <a:xfrm>
            <a:off x="3733800" y="798513"/>
            <a:ext cx="499268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Trebuchet MS" pitchFamily="34" charset="0"/>
              </a:rPr>
              <a:t>Activity: Process Improvement at McDonalds</a:t>
            </a:r>
          </a:p>
        </p:txBody>
      </p:sp>
      <p:sp>
        <p:nvSpPr>
          <p:cNvPr id="70660" name="TextBox 5"/>
          <p:cNvSpPr txBox="1">
            <a:spLocks noChangeArrowheads="1"/>
          </p:cNvSpPr>
          <p:nvPr/>
        </p:nvSpPr>
        <p:spPr bwMode="auto">
          <a:xfrm>
            <a:off x="496888" y="4092575"/>
            <a:ext cx="8229600" cy="12303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latin typeface="Trebuchet MS" pitchFamily="34" charset="0"/>
              </a:rPr>
              <a:t>CONTROL:</a:t>
            </a:r>
          </a:p>
          <a:p>
            <a:r>
              <a:rPr lang="en-US">
                <a:latin typeface="Trebuchet MS" pitchFamily="34" charset="0"/>
              </a:rPr>
              <a:t>Establish new performance baselines, incorporate new procedures in training documentation, implement the change on widespread basis</a:t>
            </a:r>
          </a:p>
          <a:p>
            <a:endParaRPr lang="en-US" sz="2000">
              <a:latin typeface="Trebuchet MS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446088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/>
              <a:t>Six Sigma</a:t>
            </a:r>
            <a:endParaRPr lang="en-CA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7924800" cy="403860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dirty="0"/>
              <a:t>A management philosophy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Features themes, techniques and tools for process improvement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Developed by Motorola in the mid-1980s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Involves setting high objectives, collecting data, analyzing results for the purpose of reducing defects/inefficiencies in products/services</a:t>
            </a:r>
          </a:p>
          <a:p>
            <a:pPr fontAlgn="auto">
              <a:spcAft>
                <a:spcPts val="0"/>
              </a:spcAft>
              <a:defRPr/>
            </a:pPr>
            <a:endParaRPr lang="en-US" dirty="0"/>
          </a:p>
          <a:p>
            <a:pPr fontAlgn="auto">
              <a:spcAft>
                <a:spcPts val="0"/>
              </a:spcAft>
              <a:defRPr/>
            </a:pPr>
            <a:endParaRPr lang="en-US" dirty="0"/>
          </a:p>
          <a:p>
            <a:pPr fontAlgn="auto">
              <a:spcAft>
                <a:spcPts val="0"/>
              </a:spcAft>
              <a:defRPr/>
            </a:pPr>
            <a:endParaRPr lang="en-CA" dirty="0"/>
          </a:p>
          <a:p>
            <a:pPr fontAlgn="auto">
              <a:spcAft>
                <a:spcPts val="0"/>
              </a:spcAft>
              <a:defRPr/>
            </a:pPr>
            <a:endParaRPr lang="en-CA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134938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 dirty="0"/>
              <a:t>Readings/Videos for This MODULE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type="body" sz="quarter" idx="10"/>
          </p:nvPr>
        </p:nvSpPr>
        <p:spPr>
          <a:xfrm>
            <a:off x="508000" y="1424841"/>
            <a:ext cx="8051800" cy="511663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Read </a:t>
            </a:r>
            <a:r>
              <a:rPr lang="en-US" dirty="0" err="1"/>
              <a:t>Kerzner</a:t>
            </a:r>
            <a:r>
              <a:rPr lang="en-US" dirty="0"/>
              <a:t>: Section 20.7 (pages 722-723)*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Watch the following video clips: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hlinkClick r:id="rId3"/>
              </a:rPr>
              <a:t>Six Sigma in Plain English</a:t>
            </a:r>
            <a:r>
              <a:rPr lang="en-US" dirty="0"/>
              <a:t> (5 min)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hlinkClick r:id="rId4"/>
              </a:rPr>
              <a:t>Introduction to Six Sigma</a:t>
            </a:r>
            <a:r>
              <a:rPr lang="en-US" dirty="0"/>
              <a:t> (10 min)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hlinkClick r:id="rId5"/>
              </a:rPr>
              <a:t>Six Sigma at Caterpillar </a:t>
            </a:r>
            <a:r>
              <a:rPr lang="en-US" dirty="0"/>
              <a:t>(12:00)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Read the following web articles*: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hlinkClick r:id="rId6"/>
              </a:rPr>
              <a:t>Six Sigma in Project Management – Definition, Cycle, Success Factors</a:t>
            </a:r>
            <a:endParaRPr lang="en-US" dirty="0"/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hlinkClick r:id="rId7"/>
              </a:rPr>
              <a:t>Six Sigma &amp; PMBOK, Coalition</a:t>
            </a: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sz="2000" dirty="0"/>
              <a:t>* You may be tested on these concepts for the final exam! </a:t>
            </a:r>
            <a:br>
              <a:rPr lang="en-US" sz="2000" dirty="0"/>
            </a:br>
            <a:r>
              <a:rPr lang="en-US" sz="2000" dirty="0"/>
              <a:t>Make study notes from key concepts in </a:t>
            </a:r>
            <a:r>
              <a:rPr lang="en-US" sz="2000" dirty="0" err="1"/>
              <a:t>Kerzner</a:t>
            </a:r>
            <a:r>
              <a:rPr lang="en-US" sz="2000" dirty="0"/>
              <a:t> and these web articles.</a:t>
            </a:r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46175" y="446088"/>
            <a:ext cx="6381750" cy="1143000"/>
          </a:xfrm>
        </p:spPr>
        <p:txBody>
          <a:bodyPr lIns="0" tIns="0" rIns="0" bIns="0" rtlCol="0" anchor="b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en-CA" sz="2800" cap="all">
                <a:solidFill>
                  <a:srgbClr val="E2231A"/>
                </a:solidFill>
              </a:rPr>
              <a:t>Six Sigma</a:t>
            </a:r>
            <a:endParaRPr lang="en-CA" sz="2800" cap="all" dirty="0">
              <a:solidFill>
                <a:srgbClr val="E2231A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7924800" cy="4038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3000">
                <a:latin typeface="Trebuchet MS" pitchFamily="34" charset="0"/>
              </a:rPr>
              <a:t>The term ‘Six Sigma’ represents standard deviation (amount of variation)</a:t>
            </a:r>
          </a:p>
          <a:p>
            <a:pPr marL="342900" indent="-34290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3000">
                <a:latin typeface="Trebuchet MS" pitchFamily="34" charset="0"/>
              </a:rPr>
              <a:t>Used for measuring quality – in this case process, service or project quality</a:t>
            </a:r>
          </a:p>
          <a:p>
            <a:pPr marL="342900" indent="-34290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3000">
                <a:latin typeface="Trebuchet MS" pitchFamily="34" charset="0"/>
              </a:rPr>
              <a:t>Includes DMAIC methodology (Define, Measure, Analyze, Improve and Control)</a:t>
            </a:r>
          </a:p>
          <a:p>
            <a:pPr marL="342900" indent="-34290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3000">
                <a:latin typeface="Trebuchet MS" pitchFamily="34" charset="0"/>
              </a:rPr>
              <a:t>This is ultimately about improving customer satisfaction</a:t>
            </a:r>
          </a:p>
          <a:p>
            <a:pPr marL="342900" indent="-342900" defTabSz="914400">
              <a:spcBef>
                <a:spcPct val="20000"/>
              </a:spcBef>
              <a:buFont typeface="Arial" charset="0"/>
              <a:buChar char="•"/>
            </a:pPr>
            <a:endParaRPr lang="en-CA" sz="3000">
              <a:latin typeface="Trebuchet MS" pitchFamily="34" charset="0"/>
            </a:endParaRPr>
          </a:p>
          <a:p>
            <a:pPr marL="342900" indent="-342900" defTabSz="914400">
              <a:spcBef>
                <a:spcPct val="20000"/>
              </a:spcBef>
              <a:buFont typeface="Arial" charset="0"/>
              <a:buChar char="•"/>
            </a:pPr>
            <a:endParaRPr lang="en-CA" sz="3000">
              <a:latin typeface="Trebuchet MS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46175" y="446088"/>
            <a:ext cx="6381750" cy="1143000"/>
          </a:xfrm>
        </p:spPr>
        <p:txBody>
          <a:bodyPr lIns="0" tIns="0" rIns="0" bIns="0" rtlCol="0" anchor="b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en-CA" sz="2800" cap="all">
                <a:solidFill>
                  <a:srgbClr val="E2231A"/>
                </a:solidFill>
              </a:rPr>
              <a:t>Six Sigma</a:t>
            </a:r>
            <a:endParaRPr lang="en-CA" sz="2800" cap="all" dirty="0">
              <a:solidFill>
                <a:srgbClr val="E2231A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7924800" cy="40386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342900" indent="-34290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3000" dirty="0">
                <a:latin typeface="Trebuchet MS" pitchFamily="34" charset="0"/>
              </a:rPr>
              <a:t>The goal is to have zero defects (in a product or process)</a:t>
            </a:r>
          </a:p>
          <a:p>
            <a:pPr marL="742950" lvl="1" indent="-28575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2400" dirty="0">
                <a:latin typeface="Trebuchet MS" pitchFamily="34" charset="0"/>
              </a:rPr>
              <a:t>Cost reduction (process costs)</a:t>
            </a:r>
          </a:p>
          <a:p>
            <a:pPr marL="742950" lvl="1" indent="-28575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2400" dirty="0">
                <a:latin typeface="Trebuchet MS" pitchFamily="34" charset="0"/>
              </a:rPr>
              <a:t>Less waste</a:t>
            </a:r>
          </a:p>
          <a:p>
            <a:pPr marL="742950" lvl="1" indent="-28575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2400" dirty="0">
                <a:latin typeface="Trebuchet MS" pitchFamily="34" charset="0"/>
              </a:rPr>
              <a:t>Better understanding of customer requirements</a:t>
            </a:r>
          </a:p>
          <a:p>
            <a:pPr marL="742950" lvl="1" indent="-28575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2400" dirty="0">
                <a:latin typeface="Trebuchet MS" pitchFamily="34" charset="0"/>
              </a:rPr>
              <a:t>More reliable products/services</a:t>
            </a:r>
          </a:p>
          <a:p>
            <a:pPr marL="342900" indent="-342900" defTabSz="914400">
              <a:spcBef>
                <a:spcPct val="20000"/>
              </a:spcBef>
              <a:buFont typeface="Arial" charset="0"/>
              <a:buChar char="•"/>
            </a:pPr>
            <a:r>
              <a:rPr lang="en-US" sz="3000" dirty="0">
                <a:latin typeface="Trebuchet MS" pitchFamily="34" charset="0"/>
              </a:rPr>
              <a:t>But … it is expensive to implement, requires commitment, and there’s a long ‘learning curve’ (</a:t>
            </a:r>
            <a:r>
              <a:rPr lang="en-US" sz="3000" dirty="0" err="1">
                <a:latin typeface="Trebuchet MS" pitchFamily="34" charset="0"/>
              </a:rPr>
              <a:t>coloured</a:t>
            </a:r>
            <a:r>
              <a:rPr lang="en-US" sz="3000" dirty="0">
                <a:latin typeface="Trebuchet MS" pitchFamily="34" charset="0"/>
              </a:rPr>
              <a:t> belts to signify different levels of training</a:t>
            </a:r>
            <a:r>
              <a:rPr lang="en-US" sz="3000">
                <a:latin typeface="Trebuchet MS" pitchFamily="34" charset="0"/>
              </a:rPr>
              <a:t>/certification)</a:t>
            </a:r>
            <a:endParaRPr lang="en-CA" sz="3000" dirty="0">
              <a:latin typeface="Trebuchet MS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608013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/>
              <a:t>Why is This Management Philosophy Called Six Sigma?</a:t>
            </a:r>
            <a:endParaRPr lang="en-CA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828800"/>
            <a:ext cx="8458200" cy="40386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dirty="0"/>
              <a:t>Greek letter sigma is used in mathematics to represent standard deviation (variation)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If you can measure how many defects are in a process, you can figure out how to systematically eliminate them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Sigma Rating: the % of defect-free products in a process</a:t>
            </a:r>
          </a:p>
          <a:p>
            <a:pPr marL="457200" lvl="1" indent="0" algn="ctr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i="1" dirty="0"/>
              <a:t>99.99966% of all products are defect-free when the system has achieved a 6-sigma rating</a:t>
            </a:r>
          </a:p>
          <a:p>
            <a:pPr fontAlgn="auto">
              <a:spcAft>
                <a:spcPts val="0"/>
              </a:spcAft>
              <a:defRPr/>
            </a:pPr>
            <a:endParaRPr lang="en-US" dirty="0"/>
          </a:p>
          <a:p>
            <a:pPr fontAlgn="auto">
              <a:spcAft>
                <a:spcPts val="0"/>
              </a:spcAft>
              <a:defRPr/>
            </a:pPr>
            <a:endParaRPr lang="en-US" dirty="0"/>
          </a:p>
          <a:p>
            <a:pPr fontAlgn="auto">
              <a:spcAft>
                <a:spcPts val="0"/>
              </a:spcAft>
              <a:defRPr/>
            </a:pPr>
            <a:endParaRPr lang="en-CA" dirty="0"/>
          </a:p>
          <a:p>
            <a:pPr fontAlgn="auto">
              <a:spcAft>
                <a:spcPts val="0"/>
              </a:spcAft>
              <a:defRPr/>
            </a:pPr>
            <a:endParaRPr lang="en-CA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488950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 dirty="0"/>
              <a:t>Why is This Management Philosophy Called Six Sigma?</a:t>
            </a:r>
          </a:p>
        </p:txBody>
      </p:sp>
      <p:pic>
        <p:nvPicPr>
          <p:cNvPr id="19458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76600" y="4038600"/>
            <a:ext cx="573405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459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04800" y="1752600"/>
            <a:ext cx="3657600" cy="2614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60" name="TextBox 2"/>
          <p:cNvSpPr txBox="1">
            <a:spLocks noChangeArrowheads="1"/>
          </p:cNvSpPr>
          <p:nvPr/>
        </p:nvSpPr>
        <p:spPr bwMode="auto">
          <a:xfrm>
            <a:off x="4191000" y="2209800"/>
            <a:ext cx="4572000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latin typeface="Trebuchet MS" pitchFamily="34" charset="0"/>
              </a:rPr>
              <a:t>The goal is to improve processes so that there are fewer defects that fall outside the range of acceptable specifications (i.e., to reduce/eliminate variation in the process).</a:t>
            </a:r>
          </a:p>
        </p:txBody>
      </p:sp>
      <p:sp>
        <p:nvSpPr>
          <p:cNvPr id="19461" name="TextBox 4"/>
          <p:cNvSpPr txBox="1">
            <a:spLocks noChangeArrowheads="1"/>
          </p:cNvSpPr>
          <p:nvPr/>
        </p:nvSpPr>
        <p:spPr bwMode="auto">
          <a:xfrm>
            <a:off x="76200" y="5386388"/>
            <a:ext cx="2771775" cy="1016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rebuchet MS" pitchFamily="34" charset="0"/>
              </a:rPr>
              <a:t>(If you decide to take the PMP designation examination, you would be expected to memorize the percentages associated with each sigma…but not for our course!)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3975" y="3175"/>
            <a:ext cx="72453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/>
              <a:t>Process Variation: Pretzel example…</a:t>
            </a:r>
            <a:endParaRPr lang="en-US" dirty="0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0" y="1219200"/>
            <a:ext cx="1943100" cy="1698625"/>
          </a:xfrm>
          <a:prstGeom prst="rect">
            <a:avLst/>
          </a:prstGeom>
          <a:noFill/>
          <a:ln>
            <a:miter lim="800000"/>
            <a:headEnd/>
            <a:tailEnd/>
          </a:ln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2400" y="3025775"/>
            <a:ext cx="2184400" cy="155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556" name="TextBox 3"/>
          <p:cNvSpPr txBox="1">
            <a:spLocks noChangeArrowheads="1"/>
          </p:cNvSpPr>
          <p:nvPr/>
        </p:nvSpPr>
        <p:spPr bwMode="auto">
          <a:xfrm>
            <a:off x="2971800" y="1447800"/>
            <a:ext cx="5715000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b="1" i="1">
                <a:latin typeface="Trebuchet MS" pitchFamily="34" charset="0"/>
              </a:rPr>
              <a:t>Handmade Pretzels:  </a:t>
            </a:r>
            <a:r>
              <a:rPr lang="en-US">
                <a:latin typeface="Trebuchet MS" pitchFamily="34" charset="0"/>
              </a:rPr>
              <a:t>variation in sizes/shapes, inefficiencies/waste, lots of “duds” that get thrown out and not sold to customers (a 2-sigma process, or 2-sigma accuracy in the process)</a:t>
            </a:r>
          </a:p>
        </p:txBody>
      </p:sp>
      <p:sp>
        <p:nvSpPr>
          <p:cNvPr id="23557" name="TextBox 6"/>
          <p:cNvSpPr txBox="1">
            <a:spLocks noChangeArrowheads="1"/>
          </p:cNvSpPr>
          <p:nvPr/>
        </p:nvSpPr>
        <p:spPr bwMode="auto">
          <a:xfrm>
            <a:off x="3048000" y="3025775"/>
            <a:ext cx="5562600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b="1" i="1">
                <a:latin typeface="Trebuchet MS" pitchFamily="34" charset="0"/>
              </a:rPr>
              <a:t>Pretzels made with a Press:  </a:t>
            </a:r>
            <a:r>
              <a:rPr lang="en-US">
                <a:latin typeface="Trebuchet MS" pitchFamily="34" charset="0"/>
              </a:rPr>
              <a:t>less variation in sizes/shapes, more efficient, fewer “duds” that get thrown out and not sold to customers (a 3-sigma process, or 3-sigma accuracy in the process)</a:t>
            </a:r>
          </a:p>
        </p:txBody>
      </p:sp>
      <p:pic>
        <p:nvPicPr>
          <p:cNvPr id="23558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925" y="4878388"/>
            <a:ext cx="2736850" cy="1598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559" name="TextBox 8"/>
          <p:cNvSpPr txBox="1">
            <a:spLocks noChangeArrowheads="1"/>
          </p:cNvSpPr>
          <p:nvPr/>
        </p:nvSpPr>
        <p:spPr bwMode="auto">
          <a:xfrm>
            <a:off x="3048000" y="4938713"/>
            <a:ext cx="5562600" cy="12001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b="1" i="1">
                <a:latin typeface="Trebuchet MS" pitchFamily="34" charset="0"/>
              </a:rPr>
              <a:t>Automated Pretzel Making:  </a:t>
            </a:r>
            <a:r>
              <a:rPr lang="en-US">
                <a:latin typeface="Trebuchet MS" pitchFamily="34" charset="0"/>
              </a:rPr>
              <a:t>very little variation in sizes/shapes, very efficient, almost no “duds” that get thrown out (a 6-sigma process, or 6-sigma accuracy in the process)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3950" y="301625"/>
            <a:ext cx="6381750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/>
              <a:t>Another Example</a:t>
            </a:r>
            <a:endParaRPr lang="en-CA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7924800" cy="9144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dirty="0"/>
              <a:t>You have just ordered the vegetarian burger at a fast-food restaurant…  </a:t>
            </a:r>
          </a:p>
          <a:p>
            <a:pPr fontAlgn="auto">
              <a:spcAft>
                <a:spcPts val="0"/>
              </a:spcAft>
              <a:defRPr/>
            </a:pPr>
            <a:endParaRPr lang="en-US" dirty="0"/>
          </a:p>
          <a:p>
            <a:pPr fontAlgn="auto">
              <a:spcAft>
                <a:spcPts val="0"/>
              </a:spcAft>
              <a:defRPr/>
            </a:pPr>
            <a:endParaRPr lang="en-US" dirty="0"/>
          </a:p>
          <a:p>
            <a:pPr fontAlgn="auto">
              <a:spcAft>
                <a:spcPts val="0"/>
              </a:spcAft>
              <a:defRPr/>
            </a:pPr>
            <a:endParaRPr lang="en-CA" dirty="0"/>
          </a:p>
          <a:p>
            <a:pPr fontAlgn="auto">
              <a:spcAft>
                <a:spcPts val="0"/>
              </a:spcAft>
              <a:defRPr/>
            </a:pPr>
            <a:endParaRPr lang="en-CA" dirty="0"/>
          </a:p>
        </p:txBody>
      </p:sp>
      <p:pic>
        <p:nvPicPr>
          <p:cNvPr id="25603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23950" y="2743200"/>
            <a:ext cx="3162300" cy="316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0.0&quot;&gt;&lt;object type=&quot;1&quot; unique_id=&quot;10001&quot;&gt;&lt;object type=&quot;2&quot; unique_id=&quot;10002&quot;&gt;&lt;object type=&quot;3&quot; unique_id=&quot;10004&quot;&gt;&lt;property id=&quot;20148&quot; value=&quot;5&quot;/&gt;&lt;property id=&quot;20300&quot; value=&quot;Slide 2 - &amp;quot;Learning Objectives&amp;quot;&quot;/&gt;&lt;property id=&quot;20307&quot; value=&quot;260&quot;/&gt;&lt;/object&gt;&lt;object type=&quot;3&quot; unique_id=&quot;10005&quot;&gt;&lt;property id=&quot;20148&quot; value=&quot;5&quot;/&gt;&lt;property id=&quot;20300&quot; value=&quot;Slide 3 - &amp;quot;Six Sigma&amp;quot;&quot;/&gt;&lt;property id=&quot;20307&quot; value=&quot;261&quot;/&gt;&lt;/object&gt;&lt;object type=&quot;3&quot; unique_id=&quot;10006&quot;&gt;&lt;property id=&quot;20148&quot; value=&quot;5&quot;/&gt;&lt;property id=&quot;20300&quot; value=&quot;Slide 4 - &amp;quot;Why is This Management Philosophy Called Six Sigma?&amp;quot;&quot;/&gt;&lt;property id=&quot;20307&quot; value=&quot;262&quot;/&gt;&lt;/object&gt;&lt;object type=&quot;3&quot; unique_id=&quot;10007&quot;&gt;&lt;property id=&quot;20148&quot; value=&quot;5&quot;/&gt;&lt;property id=&quot;20300&quot; value=&quot;Slide 5 - &amp;quot;Why is This Management Philosophy Called Six Sigma?&amp;quot;&quot;/&gt;&lt;property id=&quot;20307&quot; value=&quot;263&quot;/&gt;&lt;/object&gt;&lt;object type=&quot;3&quot; unique_id=&quot;10008&quot;&gt;&lt;property id=&quot;20148&quot; value=&quot;5&quot;/&gt;&lt;property id=&quot;20300&quot; value=&quot;Slide 6 - &amp;quot;Six Sigma&amp;quot;&quot;/&gt;&lt;property id=&quot;20307&quot; value=&quot;264&quot;/&gt;&lt;/object&gt;&lt;object type=&quot;3&quot; unique_id=&quot;10009&quot;&gt;&lt;property id=&quot;20148&quot; value=&quot;5&quot;/&gt;&lt;property id=&quot;20300&quot; value=&quot;Slide 7 - &amp;quot;Process Variation: Pretzel example…&amp;quot;&quot;/&gt;&lt;property id=&quot;20307&quot; value=&quot;265&quot;/&gt;&lt;/object&gt;&lt;object type=&quot;3&quot; unique_id=&quot;10010&quot;&gt;&lt;property id=&quot;20148&quot; value=&quot;5&quot;/&gt;&lt;property id=&quot;20300&quot; value=&quot;Slide 8 - &amp;quot;Another Example&amp;quot;&quot;/&gt;&lt;property id=&quot;20307&quot; value=&quot;266&quot;/&gt;&lt;/object&gt;&lt;object type=&quot;3&quot; unique_id=&quot;10011&quot;&gt;&lt;property id=&quot;20148&quot; value=&quot;5&quot;/&gt;&lt;property id=&quot;20300&quot; value=&quot;Slide 9 - &amp;quot;And this is what you got…???&amp;quot;&quot;/&gt;&lt;property id=&quot;20307&quot; value=&quot;267&quot;/&gt;&lt;/object&gt;&lt;object type=&quot;3&quot; unique_id=&quot;10012&quot;&gt;&lt;property id=&quot;20148&quot; value=&quot;5&quot;/&gt;&lt;property id=&quot;20300&quot; value=&quot;Slide 10&quot;/&gt;&lt;property id=&quot;20307&quot; value=&quot;268&quot;/&gt;&lt;/object&gt;&lt;object type=&quot;3&quot; unique_id=&quot;10013&quot;&gt;&lt;property id=&quot;20148&quot; value=&quot;5&quot;/&gt;&lt;property id=&quot;20300&quot; value=&quot;Slide 11 - &amp;quot;What are the Implications?&amp;quot;&quot;/&gt;&lt;property id=&quot;20307&quot; value=&quot;269&quot;/&gt;&lt;/object&gt;&lt;object type=&quot;3&quot; unique_id=&quot;10014&quot;&gt;&lt;property id=&quot;20148&quot; value=&quot;5&quot;/&gt;&lt;property id=&quot;20300&quot; value=&quot;Slide 12 - &amp;quot;How Could This Have Happened?&amp;quot;&quot;/&gt;&lt;property id=&quot;20307&quot; value=&quot;270&quot;/&gt;&lt;/object&gt;&lt;object type=&quot;3&quot; unique_id=&quot;10015&quot;&gt;&lt;property id=&quot;20148&quot; value=&quot;5&quot;/&gt;&lt;property id=&quot;20300&quot; value=&quot;Slide 13 - &amp;quot;DMAIC Methodology&amp;quot;&quot;/&gt;&lt;property id=&quot;20307&quot; value=&quot;271&quot;/&gt;&lt;/object&gt;&lt;object type=&quot;3&quot; unique_id=&quot;10016&quot;&gt;&lt;property id=&quot;20148&quot; value=&quot;5&quot;/&gt;&lt;property id=&quot;20300&quot; value=&quot;Slide 14 - &amp;quot;DMAIC Methodology&amp;quot;&quot;/&gt;&lt;property id=&quot;20307&quot; value=&quot;272&quot;/&gt;&lt;/object&gt;&lt;object type=&quot;3&quot; unique_id=&quot;10017&quot;&gt;&lt;property id=&quot;20148&quot; value=&quot;5&quot;/&gt;&lt;property id=&quot;20300&quot; value=&quot;Slide 15 - &amp;quot;DMAIC: Define&amp;quot;&quot;/&gt;&lt;property id=&quot;20307&quot; value=&quot;273&quot;/&gt;&lt;/object&gt;&lt;object type=&quot;3&quot; unique_id=&quot;10018&quot;&gt;&lt;property id=&quot;20148&quot; value=&quot;5&quot;/&gt;&lt;property id=&quot;20300&quot; value=&quot;Slide 16 - &amp;quot;Define: SIPOC&amp;quot;&quot;/&gt;&lt;property id=&quot;20307&quot; value=&quot;274&quot;/&gt;&lt;/object&gt;&lt;object type=&quot;3&quot; unique_id=&quot;10019&quot;&gt;&lt;property id=&quot;20148&quot; value=&quot;5&quot;/&gt;&lt;property id=&quot;20300&quot; value=&quot;Slide 17&quot;/&gt;&lt;property id=&quot;20307&quot; value=&quot;275&quot;/&gt;&lt;/object&gt;&lt;object type=&quot;3&quot; unique_id=&quot;10020&quot;&gt;&lt;property id=&quot;20148&quot; value=&quot;5&quot;/&gt;&lt;property id=&quot;20300&quot; value=&quot;Slide 18&quot;/&gt;&lt;property id=&quot;20307&quot; value=&quot;276&quot;/&gt;&lt;/object&gt;&lt;object type=&quot;3&quot; unique_id=&quot;10021&quot;&gt;&lt;property id=&quot;20148&quot; value=&quot;5&quot;/&gt;&lt;property id=&quot;20300&quot; value=&quot;Slide 19&quot;/&gt;&lt;property id=&quot;20307&quot; value=&quot;277&quot;/&gt;&lt;/object&gt;&lt;object type=&quot;3&quot; unique_id=&quot;10022&quot;&gt;&lt;property id=&quot;20148&quot; value=&quot;5&quot;/&gt;&lt;property id=&quot;20300&quot; value=&quot;Slide 20 - &amp;quot;Another SIPOC Example&amp;quot;&quot;/&gt;&lt;property id=&quot;20307&quot; value=&quot;278&quot;/&gt;&lt;/object&gt;&lt;object type=&quot;3&quot; unique_id=&quot;10023&quot;&gt;&lt;property id=&quot;20148&quot; value=&quot;5&quot;/&gt;&lt;property id=&quot;20300&quot; value=&quot;Slide 21 - &amp;quot;Define: Process Maps&amp;quot;&quot;/&gt;&lt;property id=&quot;20307&quot; value=&quot;279&quot;/&gt;&lt;/object&gt;&lt;object type=&quot;3&quot; unique_id=&quot;10024&quot;&gt;&lt;property id=&quot;20148&quot; value=&quot;5&quot;/&gt;&lt;property id=&quot;20300&quot; value=&quot;Slide 22 - &amp;quot;Example of a Simple  Process Map&amp;quot;&quot;/&gt;&lt;property id=&quot;20307&quot; value=&quot;280&quot;/&gt;&lt;/object&gt;&lt;object type=&quot;3&quot; unique_id=&quot;10025&quot;&gt;&lt;property id=&quot;20148&quot; value=&quot;5&quot;/&gt;&lt;property id=&quot;20300&quot; value=&quot;Slide 23 - &amp;quot;Define: Process Map&amp;quot;&quot;/&gt;&lt;property id=&quot;20307&quot; value=&quot;281&quot;/&gt;&lt;/object&gt;&lt;object type=&quot;3&quot; unique_id=&quot;10026&quot;&gt;&lt;property id=&quot;20148&quot; value=&quot;5&quot;/&gt;&lt;property id=&quot;20300&quot; value=&quot;Slide 24 - &amp;quot;Define: Adding Swim Lanes to Process Maps&amp;quot;&quot;/&gt;&lt;property id=&quot;20307&quot; value=&quot;282&quot;/&gt;&lt;/object&gt;&lt;object type=&quot;3&quot; unique_id=&quot;10027&quot;&gt;&lt;property id=&quot;20148&quot; value=&quot;5&quot;/&gt;&lt;property id=&quot;20300&quot; value=&quot;Slide 25 - &amp;quot;Process Map… with Swim Lanes&amp;quot;&quot;/&gt;&lt;property id=&quot;20307&quot; value=&quot;283&quot;/&gt;&lt;/object&gt;&lt;object type=&quot;3&quot; unique_id=&quot;10028&quot;&gt;&lt;property id=&quot;20148&quot; value=&quot;5&quot;/&gt;&lt;property id=&quot;20300&quot; value=&quot;Slide 26 - &amp;quot;Example: Process Map…with Swim Lanes&amp;quot;&quot;/&gt;&lt;property id=&quot;20307&quot; value=&quot;284&quot;/&gt;&lt;/object&gt;&lt;object type=&quot;3&quot; unique_id=&quot;10029&quot;&gt;&lt;property id=&quot;20148&quot; value=&quot;5&quot;/&gt;&lt;property id=&quot;20300&quot; value=&quot;Slide 27 - &amp;quot;DMAIC: Measure&amp;quot;&quot;/&gt;&lt;property id=&quot;20307&quot; value=&quot;285&quot;/&gt;&lt;/object&gt;&lt;object type=&quot;3&quot; unique_id=&quot;10030&quot;&gt;&lt;property id=&quot;20148&quot; value=&quot;5&quot;/&gt;&lt;property id=&quot;20300&quot; value=&quot;Slide 28 - &amp;quot;DMAIC: Analyze&amp;quot;&quot;/&gt;&lt;property id=&quot;20307&quot; value=&quot;286&quot;/&gt;&lt;/object&gt;&lt;object type=&quot;3&quot; unique_id=&quot;10031&quot;&gt;&lt;property id=&quot;20148&quot; value=&quot;5&quot;/&gt;&lt;property id=&quot;20300&quot; value=&quot;Slide 29&quot;/&gt;&lt;property id=&quot;20307&quot; value=&quot;287&quot;/&gt;&lt;/object&gt;&lt;object type=&quot;3&quot; unique_id=&quot;10032&quot;&gt;&lt;property id=&quot;20148&quot; value=&quot;5&quot;/&gt;&lt;property id=&quot;20300&quot; value=&quot;Slide 30 - &amp;quot;DMAIC: Improve&amp;quot;&quot;/&gt;&lt;property id=&quot;20307&quot; value=&quot;288&quot;/&gt;&lt;/object&gt;&lt;object type=&quot;3&quot; unique_id=&quot;10033&quot;&gt;&lt;property id=&quot;20148&quot; value=&quot;5&quot;/&gt;&lt;property id=&quot;20300&quot; value=&quot;Slide 31 - &amp;quot;DMAIC: Control&amp;quot;&quot;/&gt;&lt;property id=&quot;20307&quot; value=&quot;289&quot;/&gt;&lt;/object&gt;&lt;object type=&quot;3&quot; unique_id=&quot;10034&quot;&gt;&lt;property id=&quot;20148&quot; value=&quot;5&quot;/&gt;&lt;property id=&quot;20300&quot; value=&quot;Slide 32&quot;/&gt;&lt;property id=&quot;20307&quot; value=&quot;290&quot;/&gt;&lt;/object&gt;&lt;object type=&quot;3&quot; unique_id=&quot;10035&quot;&gt;&lt;property id=&quot;20148&quot; value=&quot;5&quot;/&gt;&lt;property id=&quot;20300&quot; value=&quot;Slide 33 - &amp;quot;In-Class Activity  (To be started/continued next class if needed)&amp;quot;&quot;/&gt;&lt;property id=&quot;20307&quot; value=&quot;291&quot;/&gt;&lt;/object&gt;&lt;object type=&quot;3&quot; unique_id=&quot;10036&quot;&gt;&lt;property id=&quot;20148&quot; value=&quot;5&quot;/&gt;&lt;property id=&quot;20300&quot; value=&quot;Slide 34 - &amp;quot;Readings/Videos for This Week*&amp;quot;&quot;/&gt;&lt;property id=&quot;20307&quot; value=&quot;292&quot;/&gt;&lt;/object&gt;&lt;object type=&quot;3&quot; unique_id=&quot;10037&quot;&gt;&lt;property id=&quot;20148&quot; value=&quot;5&quot;/&gt;&lt;property id=&quot;20300&quot; value=&quot;Slide 35 - &amp;quot;DMAIC (Individual) Project Assignment:  Apply DMAIC Methodology to Improve a Process &amp;quot;&quot;/&gt;&lt;property id=&quot;20307&quot; value=&quot;293&quot;/&gt;&lt;/object&gt;&lt;object type=&quot;3&quot; unique_id=&quot;10149&quot;&gt;&lt;property id=&quot;20148&quot; value=&quot;5&quot;/&gt;&lt;property id=&quot;20300&quot; value=&quot;Slide 1 - &amp;quot;MGMT 6055 Project Scope &amp;amp; requirements&amp;quot;&quot;/&gt;&lt;property id=&quot;20307&quot; value=&quot;294&quot;/&gt;&lt;/object&gt;&lt;/object&gt;&lt;object type=&quot;8&quot; unique_id=&quot;10074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LKSB_PowerPoint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KSB_PowerPoint_Template [Read-Only]" id="{42CBF927-25A3-4E8B-A82E-1F879174CF65}" vid="{A36FA767-59C6-45C5-857E-46233CC670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LKSB_PowerPoint_Template copy</Template>
  <TotalTime>1727</TotalTime>
  <Words>2292</Words>
  <Application>Microsoft Office PowerPoint</Application>
  <PresentationFormat>On-screen Show (4:3)</PresentationFormat>
  <Paragraphs>222</Paragraphs>
  <Slides>30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Trebuchet MS</vt:lpstr>
      <vt:lpstr>LKSB_PowerPoint_Template</vt:lpstr>
      <vt:lpstr>MGMT 6055 Project Scope &amp; requirements</vt:lpstr>
      <vt:lpstr>Learning Objectives</vt:lpstr>
      <vt:lpstr>Six Sigma</vt:lpstr>
      <vt:lpstr>Six Sigma</vt:lpstr>
      <vt:lpstr>Six Sigma</vt:lpstr>
      <vt:lpstr>Why is This Management Philosophy Called Six Sigma?</vt:lpstr>
      <vt:lpstr>Why is This Management Philosophy Called Six Sigma?</vt:lpstr>
      <vt:lpstr>Process Variation: Pretzel example…</vt:lpstr>
      <vt:lpstr>Another Example</vt:lpstr>
      <vt:lpstr>And this is what you got…???</vt:lpstr>
      <vt:lpstr>PowerPoint Presentation</vt:lpstr>
      <vt:lpstr>What are the Implications?</vt:lpstr>
      <vt:lpstr>How Could This Have Happened?</vt:lpstr>
      <vt:lpstr>Six Sigma</vt:lpstr>
      <vt:lpstr>DMAIC Methodology</vt:lpstr>
      <vt:lpstr>DMAIC Methodology</vt:lpstr>
      <vt:lpstr>DMAIC: Define</vt:lpstr>
      <vt:lpstr>Define: SIPOC</vt:lpstr>
      <vt:lpstr>PowerPoint Presentation</vt:lpstr>
      <vt:lpstr>PowerPoint Presentation</vt:lpstr>
      <vt:lpstr>PowerPoint Presentation</vt:lpstr>
      <vt:lpstr>Another SIPOC Example</vt:lpstr>
      <vt:lpstr>Define: Process Map</vt:lpstr>
      <vt:lpstr>DMAIC: Measure</vt:lpstr>
      <vt:lpstr>DMAIC: Analyze</vt:lpstr>
      <vt:lpstr>PowerPoint Presentation</vt:lpstr>
      <vt:lpstr>DMAIC: Improve</vt:lpstr>
      <vt:lpstr>DMAIC: Control</vt:lpstr>
      <vt:lpstr>PowerPoint Presentation</vt:lpstr>
      <vt:lpstr>Readings/Videos for This MODULE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katiewilson140@gmail.com</dc:creator>
  <cp:lastModifiedBy>Christine Newton</cp:lastModifiedBy>
  <cp:revision>46</cp:revision>
  <cp:lastPrinted>2016-11-14T12:26:34Z</cp:lastPrinted>
  <dcterms:created xsi:type="dcterms:W3CDTF">2016-07-21T01:47:58Z</dcterms:created>
  <dcterms:modified xsi:type="dcterms:W3CDTF">2023-08-21T05:53:17Z</dcterms:modified>
</cp:coreProperties>
</file>

<file path=docProps/thumbnail.jpeg>
</file>